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7"/>
  </p:notesMasterIdLst>
  <p:handoutMasterIdLst>
    <p:handoutMasterId r:id="rId28"/>
  </p:handoutMasterIdLst>
  <p:sldIdLst>
    <p:sldId id="256" r:id="rId2"/>
    <p:sldId id="258" r:id="rId3"/>
    <p:sldId id="270" r:id="rId4"/>
    <p:sldId id="271" r:id="rId5"/>
    <p:sldId id="301" r:id="rId6"/>
    <p:sldId id="272" r:id="rId7"/>
    <p:sldId id="273" r:id="rId8"/>
    <p:sldId id="274" r:id="rId9"/>
    <p:sldId id="288" r:id="rId10"/>
    <p:sldId id="302" r:id="rId11"/>
    <p:sldId id="289" r:id="rId12"/>
    <p:sldId id="265" r:id="rId13"/>
    <p:sldId id="290" r:id="rId14"/>
    <p:sldId id="275" r:id="rId15"/>
    <p:sldId id="276" r:id="rId16"/>
    <p:sldId id="277" r:id="rId17"/>
    <p:sldId id="278" r:id="rId18"/>
    <p:sldId id="279" r:id="rId19"/>
    <p:sldId id="280" r:id="rId20"/>
    <p:sldId id="281" r:id="rId21"/>
    <p:sldId id="282" r:id="rId22"/>
    <p:sldId id="283" r:id="rId23"/>
    <p:sldId id="284" r:id="rId24"/>
    <p:sldId id="286" r:id="rId25"/>
    <p:sldId id="287" r:id="rId26"/>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94675" autoAdjust="0"/>
  </p:normalViewPr>
  <p:slideViewPr>
    <p:cSldViewPr snapToGrid="0">
      <p:cViewPr varScale="1">
        <p:scale>
          <a:sx n="153" d="100"/>
          <a:sy n="153" d="100"/>
        </p:scale>
        <p:origin x="240" y="144"/>
      </p:cViewPr>
      <p:guideLst/>
    </p:cSldViewPr>
  </p:slideViewPr>
  <p:outlineViewPr>
    <p:cViewPr>
      <p:scale>
        <a:sx n="33" d="100"/>
        <a:sy n="33" d="100"/>
      </p:scale>
      <p:origin x="0" y="-2160"/>
    </p:cViewPr>
  </p:outlineViewPr>
  <p:notesTextViewPr>
    <p:cViewPr>
      <p:scale>
        <a:sx n="1" d="1"/>
        <a:sy n="1" d="1"/>
      </p:scale>
      <p:origin x="0" y="0"/>
    </p:cViewPr>
  </p:notesTextViewPr>
  <p:sorterViewPr>
    <p:cViewPr>
      <p:scale>
        <a:sx n="100" d="100"/>
        <a:sy n="100" d="100"/>
      </p:scale>
      <p:origin x="0" y="-6240"/>
    </p:cViewPr>
  </p:sorterViewPr>
  <p:notesViewPr>
    <p:cSldViewPr snapToGrid="0">
      <p:cViewPr varScale="1">
        <p:scale>
          <a:sx n="82" d="100"/>
          <a:sy n="82" d="100"/>
        </p:scale>
        <p:origin x="2706"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75C52D3-EC00-C1AF-E608-5C8B94220CE9}"/>
              </a:ext>
            </a:extLst>
          </p:cNvPr>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a:extLst>
              <a:ext uri="{FF2B5EF4-FFF2-40B4-BE49-F238E27FC236}">
                <a16:creationId xmlns:a16="http://schemas.microsoft.com/office/drawing/2014/main" id="{D9C9082E-6B35-E65E-1E1F-7115D78E3A0C}"/>
              </a:ext>
            </a:extLst>
          </p:cNvPr>
          <p:cNvSpPr>
            <a:spLocks noGrp="1"/>
          </p:cNvSpPr>
          <p:nvPr>
            <p:ph type="dt" sz="quarter" idx="1"/>
          </p:nvPr>
        </p:nvSpPr>
        <p:spPr>
          <a:xfrm>
            <a:off x="4143587" y="0"/>
            <a:ext cx="3169920" cy="481727"/>
          </a:xfrm>
          <a:prstGeom prst="rect">
            <a:avLst/>
          </a:prstGeom>
        </p:spPr>
        <p:txBody>
          <a:bodyPr vert="horz" lIns="96653" tIns="48327" rIns="96653" bIns="48327" rtlCol="0"/>
          <a:lstStyle>
            <a:lvl1pPr algn="r">
              <a:defRPr sz="1200"/>
            </a:lvl1pPr>
          </a:lstStyle>
          <a:p>
            <a:fld id="{BA8F614D-C101-4F9A-B1F7-722F75B0A3C2}" type="datetimeFigureOut">
              <a:rPr lang="en-US" smtClean="0"/>
              <a:t>10/2/2025</a:t>
            </a:fld>
            <a:endParaRPr lang="en-US"/>
          </a:p>
        </p:txBody>
      </p:sp>
      <p:sp>
        <p:nvSpPr>
          <p:cNvPr id="4" name="Footer Placeholder 3">
            <a:extLst>
              <a:ext uri="{FF2B5EF4-FFF2-40B4-BE49-F238E27FC236}">
                <a16:creationId xmlns:a16="http://schemas.microsoft.com/office/drawing/2014/main" id="{B03799AE-F41F-BF9A-1A9E-CEF26494D8FB}"/>
              </a:ext>
            </a:extLst>
          </p:cNvPr>
          <p:cNvSpPr>
            <a:spLocks noGrp="1"/>
          </p:cNvSpPr>
          <p:nvPr>
            <p:ph type="ftr" sz="quarter" idx="2"/>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F401A9A-98C1-8E92-B47F-9AC269141562}"/>
              </a:ext>
            </a:extLst>
          </p:cNvPr>
          <p:cNvSpPr>
            <a:spLocks noGrp="1"/>
          </p:cNvSpPr>
          <p:nvPr>
            <p:ph type="sldNum" sz="quarter" idx="3"/>
          </p:nvPr>
        </p:nvSpPr>
        <p:spPr>
          <a:xfrm>
            <a:off x="4143587" y="9119475"/>
            <a:ext cx="3169920" cy="481726"/>
          </a:xfrm>
          <a:prstGeom prst="rect">
            <a:avLst/>
          </a:prstGeom>
        </p:spPr>
        <p:txBody>
          <a:bodyPr vert="horz" lIns="96653" tIns="48327" rIns="96653" bIns="48327" rtlCol="0" anchor="b"/>
          <a:lstStyle>
            <a:lvl1pPr algn="r">
              <a:defRPr sz="1200"/>
            </a:lvl1pPr>
          </a:lstStyle>
          <a:p>
            <a:fld id="{916806C3-5006-4859-B4F3-20DEF4A0B496}" type="slidenum">
              <a:rPr lang="en-US" smtClean="0"/>
              <a:t>‹#›</a:t>
            </a:fld>
            <a:endParaRPr lang="en-US"/>
          </a:p>
        </p:txBody>
      </p:sp>
    </p:spTree>
    <p:extLst>
      <p:ext uri="{BB962C8B-B14F-4D97-AF65-F5344CB8AC3E}">
        <p14:creationId xmlns:p14="http://schemas.microsoft.com/office/powerpoint/2010/main" val="5918309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66E3CE3F-5733-40C1-8136-E3E68E4FA864}" type="datetimeFigureOut">
              <a:rPr lang="en-US" smtClean="0"/>
              <a:t>10/2/2025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EE176F46-5038-4077-8728-37C9651A420D}" type="slidenum">
              <a:rPr lang="en-US" smtClean="0"/>
              <a:t>‹#›</a:t>
            </a:fld>
            <a:endParaRPr lang="en-US"/>
          </a:p>
        </p:txBody>
      </p:sp>
    </p:spTree>
    <p:extLst>
      <p:ext uri="{BB962C8B-B14F-4D97-AF65-F5344CB8AC3E}">
        <p14:creationId xmlns:p14="http://schemas.microsoft.com/office/powerpoint/2010/main" val="18536238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176F46-5038-4077-8728-37C9651A420D}" type="slidenum">
              <a:rPr lang="en-US" smtClean="0"/>
              <a:t>1</a:t>
            </a:fld>
            <a:endParaRPr lang="en-US"/>
          </a:p>
        </p:txBody>
      </p:sp>
    </p:spTree>
    <p:extLst>
      <p:ext uri="{BB962C8B-B14F-4D97-AF65-F5344CB8AC3E}">
        <p14:creationId xmlns:p14="http://schemas.microsoft.com/office/powerpoint/2010/main" val="24262552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CE3D5D-BB72-FDD9-E53C-F314546013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9A4A20-996B-8E7A-4002-2A86439497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EEC9B2-485D-18A4-9A17-201FA1EAD940}"/>
              </a:ext>
            </a:extLst>
          </p:cNvPr>
          <p:cNvSpPr>
            <a:spLocks noGrp="1"/>
          </p:cNvSpPr>
          <p:nvPr>
            <p:ph type="body" idx="1"/>
          </p:nvPr>
        </p:nvSpPr>
        <p:spPr/>
        <p:txBody>
          <a:bodyPr/>
          <a:lstStyle/>
          <a:p>
            <a:r>
              <a:rPr lang="en-US" dirty="0"/>
              <a:t>For something to move forward, thrust has to be greater than drag.</a:t>
            </a:r>
          </a:p>
        </p:txBody>
      </p:sp>
      <p:sp>
        <p:nvSpPr>
          <p:cNvPr id="4" name="Slide Number Placeholder 3">
            <a:extLst>
              <a:ext uri="{FF2B5EF4-FFF2-40B4-BE49-F238E27FC236}">
                <a16:creationId xmlns:a16="http://schemas.microsoft.com/office/drawing/2014/main" id="{1C092185-3ACE-F971-3960-6F5FD037ED08}"/>
              </a:ext>
            </a:extLst>
          </p:cNvPr>
          <p:cNvSpPr>
            <a:spLocks noGrp="1"/>
          </p:cNvSpPr>
          <p:nvPr>
            <p:ph type="sldNum" sz="quarter" idx="5"/>
          </p:nvPr>
        </p:nvSpPr>
        <p:spPr/>
        <p:txBody>
          <a:bodyPr/>
          <a:lstStyle/>
          <a:p>
            <a:fld id="{EE176F46-5038-4077-8728-37C9651A420D}" type="slidenum">
              <a:rPr lang="en-US" smtClean="0"/>
              <a:t>10</a:t>
            </a:fld>
            <a:endParaRPr lang="en-US"/>
          </a:p>
        </p:txBody>
      </p:sp>
    </p:spTree>
    <p:extLst>
      <p:ext uri="{BB962C8B-B14F-4D97-AF65-F5344CB8AC3E}">
        <p14:creationId xmlns:p14="http://schemas.microsoft.com/office/powerpoint/2010/main" val="197416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41B76-A4D3-D6A6-C979-2EA52199F1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0F9928-4DFD-ACEE-A5C5-FDD83F1FF2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B1E2C6-36BE-8128-AFB6-1AA1D6C1E025}"/>
              </a:ext>
            </a:extLst>
          </p:cNvPr>
          <p:cNvSpPr>
            <a:spLocks noGrp="1"/>
          </p:cNvSpPr>
          <p:nvPr>
            <p:ph type="body" idx="1"/>
          </p:nvPr>
        </p:nvSpPr>
        <p:spPr/>
        <p:txBody>
          <a:bodyPr/>
          <a:lstStyle/>
          <a:p>
            <a:r>
              <a:rPr lang="en-US" dirty="0"/>
              <a:t>Ask: How do thrust and drag explain what is happening with these birds?</a:t>
            </a:r>
          </a:p>
        </p:txBody>
      </p:sp>
      <p:sp>
        <p:nvSpPr>
          <p:cNvPr id="4" name="Slide Number Placeholder 3">
            <a:extLst>
              <a:ext uri="{FF2B5EF4-FFF2-40B4-BE49-F238E27FC236}">
                <a16:creationId xmlns:a16="http://schemas.microsoft.com/office/drawing/2014/main" id="{4563C0AC-DEF4-A68E-3313-81925985CBF0}"/>
              </a:ext>
            </a:extLst>
          </p:cNvPr>
          <p:cNvSpPr>
            <a:spLocks noGrp="1"/>
          </p:cNvSpPr>
          <p:nvPr>
            <p:ph type="sldNum" sz="quarter" idx="5"/>
          </p:nvPr>
        </p:nvSpPr>
        <p:spPr/>
        <p:txBody>
          <a:bodyPr/>
          <a:lstStyle/>
          <a:p>
            <a:fld id="{EE176F46-5038-4077-8728-37C9651A420D}" type="slidenum">
              <a:rPr lang="en-US" smtClean="0"/>
              <a:t>11</a:t>
            </a:fld>
            <a:endParaRPr lang="en-US"/>
          </a:p>
        </p:txBody>
      </p:sp>
    </p:spTree>
    <p:extLst>
      <p:ext uri="{BB962C8B-B14F-4D97-AF65-F5344CB8AC3E}">
        <p14:creationId xmlns:p14="http://schemas.microsoft.com/office/powerpoint/2010/main" val="10331705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C3BEF-9E00-C7A8-82A3-40D7594D3F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231DDB-4316-34E2-324D-460F095D87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3B2E7A-185C-6E30-DED8-3421A7DBAB6A}"/>
              </a:ext>
            </a:extLst>
          </p:cNvPr>
          <p:cNvSpPr>
            <a:spLocks noGrp="1"/>
          </p:cNvSpPr>
          <p:nvPr>
            <p:ph type="body" idx="1"/>
          </p:nvPr>
        </p:nvSpPr>
        <p:spPr/>
        <p:txBody>
          <a:bodyPr/>
          <a:lstStyle/>
          <a:p>
            <a:r>
              <a:rPr lang="en-US" dirty="0"/>
              <a:t>These rocks are in Death Valley in California. Researchers were stumped for a long time trying to figure out how these rocks seemed to move by themselves. There were no footprints near them. Finally, the researchers observed that when a thin layer of water covered the ground in this spot, the wind would push the rocks forward. Ask: How does this show thrust and drag?</a:t>
            </a:r>
          </a:p>
        </p:txBody>
      </p:sp>
      <p:sp>
        <p:nvSpPr>
          <p:cNvPr id="4" name="Slide Number Placeholder 3">
            <a:extLst>
              <a:ext uri="{FF2B5EF4-FFF2-40B4-BE49-F238E27FC236}">
                <a16:creationId xmlns:a16="http://schemas.microsoft.com/office/drawing/2014/main" id="{6E4805D5-D58F-8461-C75B-2E4EBB45A4C8}"/>
              </a:ext>
            </a:extLst>
          </p:cNvPr>
          <p:cNvSpPr>
            <a:spLocks noGrp="1"/>
          </p:cNvSpPr>
          <p:nvPr>
            <p:ph type="sldNum" sz="quarter" idx="5"/>
          </p:nvPr>
        </p:nvSpPr>
        <p:spPr/>
        <p:txBody>
          <a:bodyPr/>
          <a:lstStyle/>
          <a:p>
            <a:fld id="{EE176F46-5038-4077-8728-37C9651A420D}" type="slidenum">
              <a:rPr lang="en-US" smtClean="0"/>
              <a:t>12</a:t>
            </a:fld>
            <a:endParaRPr lang="en-US"/>
          </a:p>
        </p:txBody>
      </p:sp>
    </p:spTree>
    <p:extLst>
      <p:ext uri="{BB962C8B-B14F-4D97-AF65-F5344CB8AC3E}">
        <p14:creationId xmlns:p14="http://schemas.microsoft.com/office/powerpoint/2010/main" val="20407823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D491E7-E3ED-0589-7C31-EDFBB442C2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146D4C-2213-68A8-9071-85CA39C512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3FC6EE-70CF-DB26-CFED-D69D56FEBB55}"/>
              </a:ext>
            </a:extLst>
          </p:cNvPr>
          <p:cNvSpPr>
            <a:spLocks noGrp="1"/>
          </p:cNvSpPr>
          <p:nvPr>
            <p:ph type="body" idx="1"/>
          </p:nvPr>
        </p:nvSpPr>
        <p:spPr/>
        <p:txBody>
          <a:bodyPr/>
          <a:lstStyle/>
          <a:p>
            <a:r>
              <a:rPr lang="en-US" dirty="0"/>
              <a:t>Ask: What would it take for the wind to move this block of wood? Do you think it will work?</a:t>
            </a:r>
          </a:p>
        </p:txBody>
      </p:sp>
      <p:sp>
        <p:nvSpPr>
          <p:cNvPr id="4" name="Slide Number Placeholder 3">
            <a:extLst>
              <a:ext uri="{FF2B5EF4-FFF2-40B4-BE49-F238E27FC236}">
                <a16:creationId xmlns:a16="http://schemas.microsoft.com/office/drawing/2014/main" id="{AF352B97-8D7D-0F13-4E43-3278BDF48A16}"/>
              </a:ext>
            </a:extLst>
          </p:cNvPr>
          <p:cNvSpPr>
            <a:spLocks noGrp="1"/>
          </p:cNvSpPr>
          <p:nvPr>
            <p:ph type="sldNum" sz="quarter" idx="5"/>
          </p:nvPr>
        </p:nvSpPr>
        <p:spPr/>
        <p:txBody>
          <a:bodyPr/>
          <a:lstStyle/>
          <a:p>
            <a:fld id="{EE176F46-5038-4077-8728-37C9651A420D}" type="slidenum">
              <a:rPr lang="en-US" smtClean="0"/>
              <a:t>13</a:t>
            </a:fld>
            <a:endParaRPr lang="en-US"/>
          </a:p>
        </p:txBody>
      </p:sp>
    </p:spTree>
    <p:extLst>
      <p:ext uri="{BB962C8B-B14F-4D97-AF65-F5344CB8AC3E}">
        <p14:creationId xmlns:p14="http://schemas.microsoft.com/office/powerpoint/2010/main" val="38147652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Why isn’t the block moving? (Drag is greater than thrust.) Now you try. Can you blow hard enough?</a:t>
            </a:r>
          </a:p>
        </p:txBody>
      </p:sp>
      <p:sp>
        <p:nvSpPr>
          <p:cNvPr id="4" name="Slide Number Placeholder 3"/>
          <p:cNvSpPr>
            <a:spLocks noGrp="1"/>
          </p:cNvSpPr>
          <p:nvPr>
            <p:ph type="sldNum" sz="quarter" idx="5"/>
          </p:nvPr>
        </p:nvSpPr>
        <p:spPr/>
        <p:txBody>
          <a:bodyPr/>
          <a:lstStyle/>
          <a:p>
            <a:fld id="{EE176F46-5038-4077-8728-37C9651A420D}" type="slidenum">
              <a:rPr lang="en-US" smtClean="0"/>
              <a:t>14</a:t>
            </a:fld>
            <a:endParaRPr lang="en-US"/>
          </a:p>
        </p:txBody>
      </p:sp>
    </p:spTree>
    <p:extLst>
      <p:ext uri="{BB962C8B-B14F-4D97-AF65-F5344CB8AC3E}">
        <p14:creationId xmlns:p14="http://schemas.microsoft.com/office/powerpoint/2010/main" val="31079180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FEB094-1DD8-CD57-B8A5-54E7F354A9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A65A4A-18FE-F5FC-D81C-02E1EA84F1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53A764-A9DB-0544-401E-91F7805526F2}"/>
              </a:ext>
            </a:extLst>
          </p:cNvPr>
          <p:cNvSpPr>
            <a:spLocks noGrp="1"/>
          </p:cNvSpPr>
          <p:nvPr>
            <p:ph type="body" idx="1"/>
          </p:nvPr>
        </p:nvSpPr>
        <p:spPr/>
        <p:txBody>
          <a:bodyPr/>
          <a:lstStyle/>
          <a:p>
            <a:r>
              <a:rPr lang="en-US" dirty="0"/>
              <a:t>Ask: What could we change to move the block? Let’s try adding more thrust. Maybe the wind isn’t enough.</a:t>
            </a:r>
          </a:p>
          <a:p>
            <a:r>
              <a:rPr lang="en-US" dirty="0"/>
              <a:t>Now you try pushing it. What do you think it takes more thrust to move the block? (Answer: When you push it, there’s enough thrust to overcome drag.)</a:t>
            </a:r>
          </a:p>
          <a:p>
            <a:r>
              <a:rPr lang="en-US" dirty="0"/>
              <a:t>Ask: How could we get it to move if we can’t increase thrust? (Answer: We could reduce drag.)</a:t>
            </a:r>
          </a:p>
          <a:p>
            <a:r>
              <a:rPr lang="en-US" dirty="0"/>
              <a:t>Let’s try reducing drag. The block is dragging against the floor. How can we reduce the drag?</a:t>
            </a:r>
          </a:p>
        </p:txBody>
      </p:sp>
      <p:sp>
        <p:nvSpPr>
          <p:cNvPr id="4" name="Slide Number Placeholder 3">
            <a:extLst>
              <a:ext uri="{FF2B5EF4-FFF2-40B4-BE49-F238E27FC236}">
                <a16:creationId xmlns:a16="http://schemas.microsoft.com/office/drawing/2014/main" id="{0285FB17-A029-AA3E-13BB-292336C952E4}"/>
              </a:ext>
            </a:extLst>
          </p:cNvPr>
          <p:cNvSpPr>
            <a:spLocks noGrp="1"/>
          </p:cNvSpPr>
          <p:nvPr>
            <p:ph type="sldNum" sz="quarter" idx="5"/>
          </p:nvPr>
        </p:nvSpPr>
        <p:spPr/>
        <p:txBody>
          <a:bodyPr/>
          <a:lstStyle/>
          <a:p>
            <a:fld id="{EE176F46-5038-4077-8728-37C9651A420D}" type="slidenum">
              <a:rPr lang="en-US" smtClean="0"/>
              <a:t>15</a:t>
            </a:fld>
            <a:endParaRPr lang="en-US"/>
          </a:p>
        </p:txBody>
      </p:sp>
    </p:spTree>
    <p:extLst>
      <p:ext uri="{BB962C8B-B14F-4D97-AF65-F5344CB8AC3E}">
        <p14:creationId xmlns:p14="http://schemas.microsoft.com/office/powerpoint/2010/main" val="30816281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8FB274-AB5B-8503-8C2E-8C63370ED0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E2F114-A763-1128-82CE-C57B7D3E45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2B96DF-4880-AB91-0C8A-A0A774AB6C42}"/>
              </a:ext>
            </a:extLst>
          </p:cNvPr>
          <p:cNvSpPr>
            <a:spLocks noGrp="1"/>
          </p:cNvSpPr>
          <p:nvPr>
            <p:ph type="body" idx="1"/>
          </p:nvPr>
        </p:nvSpPr>
        <p:spPr/>
        <p:txBody>
          <a:bodyPr/>
          <a:lstStyle/>
          <a:p>
            <a:r>
              <a:rPr lang="en-US" dirty="0"/>
              <a:t>Ask: Do you think these straws will reduce drag enough for the wind to move the block?</a:t>
            </a:r>
          </a:p>
          <a:p>
            <a:r>
              <a:rPr lang="en-US" dirty="0"/>
              <a:t>Now you try it.</a:t>
            </a:r>
          </a:p>
        </p:txBody>
      </p:sp>
      <p:sp>
        <p:nvSpPr>
          <p:cNvPr id="4" name="Slide Number Placeholder 3">
            <a:extLst>
              <a:ext uri="{FF2B5EF4-FFF2-40B4-BE49-F238E27FC236}">
                <a16:creationId xmlns:a16="http://schemas.microsoft.com/office/drawing/2014/main" id="{C2845F66-880E-E50A-6C33-05C633701F36}"/>
              </a:ext>
            </a:extLst>
          </p:cNvPr>
          <p:cNvSpPr>
            <a:spLocks noGrp="1"/>
          </p:cNvSpPr>
          <p:nvPr>
            <p:ph type="sldNum" sz="quarter" idx="5"/>
          </p:nvPr>
        </p:nvSpPr>
        <p:spPr/>
        <p:txBody>
          <a:bodyPr/>
          <a:lstStyle/>
          <a:p>
            <a:fld id="{EE176F46-5038-4077-8728-37C9651A420D}" type="slidenum">
              <a:rPr lang="en-US" smtClean="0"/>
              <a:t>16</a:t>
            </a:fld>
            <a:endParaRPr lang="en-US"/>
          </a:p>
        </p:txBody>
      </p:sp>
    </p:spTree>
    <p:extLst>
      <p:ext uri="{BB962C8B-B14F-4D97-AF65-F5344CB8AC3E}">
        <p14:creationId xmlns:p14="http://schemas.microsoft.com/office/powerpoint/2010/main" val="2548734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09CFC8-77B9-2E73-25DC-E8AED3F107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B681EF-78CF-474F-BC7F-DB033697F7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4FD9F4-176F-AD0A-D354-EF79E13949C2}"/>
              </a:ext>
            </a:extLst>
          </p:cNvPr>
          <p:cNvSpPr>
            <a:spLocks noGrp="1"/>
          </p:cNvSpPr>
          <p:nvPr>
            <p:ph type="body" idx="1"/>
          </p:nvPr>
        </p:nvSpPr>
        <p:spPr/>
        <p:txBody>
          <a:bodyPr/>
          <a:lstStyle/>
          <a:p>
            <a:r>
              <a:rPr lang="en-US" dirty="0"/>
              <a:t>Ask: What do you think will happen if we reduce drag AND increase thrust?</a:t>
            </a:r>
          </a:p>
          <a:p>
            <a:r>
              <a:rPr lang="en-US" dirty="0"/>
              <a:t>Now you try it.</a:t>
            </a:r>
          </a:p>
        </p:txBody>
      </p:sp>
      <p:sp>
        <p:nvSpPr>
          <p:cNvPr id="4" name="Slide Number Placeholder 3">
            <a:extLst>
              <a:ext uri="{FF2B5EF4-FFF2-40B4-BE49-F238E27FC236}">
                <a16:creationId xmlns:a16="http://schemas.microsoft.com/office/drawing/2014/main" id="{5FE9CA69-1894-55C3-560B-1B8F63B03A1A}"/>
              </a:ext>
            </a:extLst>
          </p:cNvPr>
          <p:cNvSpPr>
            <a:spLocks noGrp="1"/>
          </p:cNvSpPr>
          <p:nvPr>
            <p:ph type="sldNum" sz="quarter" idx="5"/>
          </p:nvPr>
        </p:nvSpPr>
        <p:spPr/>
        <p:txBody>
          <a:bodyPr/>
          <a:lstStyle/>
          <a:p>
            <a:fld id="{EE176F46-5038-4077-8728-37C9651A420D}" type="slidenum">
              <a:rPr lang="en-US" smtClean="0"/>
              <a:t>17</a:t>
            </a:fld>
            <a:endParaRPr lang="en-US"/>
          </a:p>
        </p:txBody>
      </p:sp>
    </p:spTree>
    <p:extLst>
      <p:ext uri="{BB962C8B-B14F-4D97-AF65-F5344CB8AC3E}">
        <p14:creationId xmlns:p14="http://schemas.microsoft.com/office/powerpoint/2010/main" val="18872304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What could we do to really capture the wind’s energy for thrust? (Answer: Add a sail.)</a:t>
            </a:r>
          </a:p>
        </p:txBody>
      </p:sp>
      <p:sp>
        <p:nvSpPr>
          <p:cNvPr id="4" name="Slide Number Placeholder 3"/>
          <p:cNvSpPr>
            <a:spLocks noGrp="1"/>
          </p:cNvSpPr>
          <p:nvPr>
            <p:ph type="sldNum" sz="quarter" idx="5"/>
          </p:nvPr>
        </p:nvSpPr>
        <p:spPr/>
        <p:txBody>
          <a:bodyPr/>
          <a:lstStyle/>
          <a:p>
            <a:fld id="{EE176F46-5038-4077-8728-37C9651A420D}" type="slidenum">
              <a:rPr lang="en-US" smtClean="0"/>
              <a:t>18</a:t>
            </a:fld>
            <a:endParaRPr lang="en-US"/>
          </a:p>
        </p:txBody>
      </p:sp>
    </p:spTree>
    <p:extLst>
      <p:ext uri="{BB962C8B-B14F-4D97-AF65-F5344CB8AC3E}">
        <p14:creationId xmlns:p14="http://schemas.microsoft.com/office/powerpoint/2010/main" val="16935734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three sheets of paper, one flat, one with a short sail, and one with a taller sail. Ask: Which sail do you think will work best? Demonstrate by blowing on the three sails.</a:t>
            </a:r>
          </a:p>
          <a:p>
            <a:r>
              <a:rPr lang="en-US" dirty="0"/>
              <a:t>The flat paper doesn’t really have a sail, so it can’t capture the wind’s energy for thrust. It also has the most drag.</a:t>
            </a:r>
          </a:p>
        </p:txBody>
      </p:sp>
      <p:sp>
        <p:nvSpPr>
          <p:cNvPr id="4" name="Slide Number Placeholder 3"/>
          <p:cNvSpPr>
            <a:spLocks noGrp="1"/>
          </p:cNvSpPr>
          <p:nvPr>
            <p:ph type="sldNum" sz="quarter" idx="5"/>
          </p:nvPr>
        </p:nvSpPr>
        <p:spPr/>
        <p:txBody>
          <a:bodyPr/>
          <a:lstStyle/>
          <a:p>
            <a:fld id="{EE176F46-5038-4077-8728-37C9651A420D}" type="slidenum">
              <a:rPr lang="en-US" smtClean="0"/>
              <a:t>19</a:t>
            </a:fld>
            <a:endParaRPr lang="en-US"/>
          </a:p>
        </p:txBody>
      </p:sp>
    </p:spTree>
    <p:extLst>
      <p:ext uri="{BB962C8B-B14F-4D97-AF65-F5344CB8AC3E}">
        <p14:creationId xmlns:p14="http://schemas.microsoft.com/office/powerpoint/2010/main" val="88573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176F46-5038-4077-8728-37C9651A420D}" type="slidenum">
              <a:rPr lang="en-US" smtClean="0"/>
              <a:t>2</a:t>
            </a:fld>
            <a:endParaRPr lang="en-US"/>
          </a:p>
        </p:txBody>
      </p:sp>
    </p:spTree>
    <p:extLst>
      <p:ext uri="{BB962C8B-B14F-4D97-AF65-F5344CB8AC3E}">
        <p14:creationId xmlns:p14="http://schemas.microsoft.com/office/powerpoint/2010/main" val="27501590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0D5324-6695-5F6C-EDA3-8A628195A3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F6D239-000F-1014-287C-219CD35D36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094EFA-B826-EC8D-57B2-9F2FF77D195C}"/>
              </a:ext>
            </a:extLst>
          </p:cNvPr>
          <p:cNvSpPr>
            <a:spLocks noGrp="1"/>
          </p:cNvSpPr>
          <p:nvPr>
            <p:ph type="body" idx="1"/>
          </p:nvPr>
        </p:nvSpPr>
        <p:spPr/>
        <p:txBody>
          <a:bodyPr/>
          <a:lstStyle/>
          <a:p>
            <a:r>
              <a:rPr lang="en-US" dirty="0"/>
              <a:t>The short sail captures some of the wind’s energy for thrust, and it has less drag against the floor.</a:t>
            </a:r>
          </a:p>
        </p:txBody>
      </p:sp>
      <p:sp>
        <p:nvSpPr>
          <p:cNvPr id="4" name="Slide Number Placeholder 3">
            <a:extLst>
              <a:ext uri="{FF2B5EF4-FFF2-40B4-BE49-F238E27FC236}">
                <a16:creationId xmlns:a16="http://schemas.microsoft.com/office/drawing/2014/main" id="{34042B85-1BC8-A3D5-3E17-31C9A094ABB4}"/>
              </a:ext>
            </a:extLst>
          </p:cNvPr>
          <p:cNvSpPr>
            <a:spLocks noGrp="1"/>
          </p:cNvSpPr>
          <p:nvPr>
            <p:ph type="sldNum" sz="quarter" idx="5"/>
          </p:nvPr>
        </p:nvSpPr>
        <p:spPr/>
        <p:txBody>
          <a:bodyPr/>
          <a:lstStyle/>
          <a:p>
            <a:fld id="{EE176F46-5038-4077-8728-37C9651A420D}" type="slidenum">
              <a:rPr lang="en-US" smtClean="0"/>
              <a:t>20</a:t>
            </a:fld>
            <a:endParaRPr lang="en-US"/>
          </a:p>
        </p:txBody>
      </p:sp>
    </p:spTree>
    <p:extLst>
      <p:ext uri="{BB962C8B-B14F-4D97-AF65-F5344CB8AC3E}">
        <p14:creationId xmlns:p14="http://schemas.microsoft.com/office/powerpoint/2010/main" val="1897162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889192-189D-2B0B-2D8E-FA15210B5C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661CEB-9725-D486-F071-42129903AC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A6B0C7-1F8E-5435-0A91-03B458E51D6A}"/>
              </a:ext>
            </a:extLst>
          </p:cNvPr>
          <p:cNvSpPr>
            <a:spLocks noGrp="1"/>
          </p:cNvSpPr>
          <p:nvPr>
            <p:ph type="body" idx="1"/>
          </p:nvPr>
        </p:nvSpPr>
        <p:spPr/>
        <p:txBody>
          <a:bodyPr/>
          <a:lstStyle/>
          <a:p>
            <a:r>
              <a:rPr lang="en-US" dirty="0"/>
              <a:t>The tall sail captures even more of the wind’s energy for thrust, and has the least drag against the floor.</a:t>
            </a:r>
          </a:p>
          <a:p>
            <a:endParaRPr lang="en-US" dirty="0"/>
          </a:p>
        </p:txBody>
      </p:sp>
      <p:sp>
        <p:nvSpPr>
          <p:cNvPr id="4" name="Slide Number Placeholder 3">
            <a:extLst>
              <a:ext uri="{FF2B5EF4-FFF2-40B4-BE49-F238E27FC236}">
                <a16:creationId xmlns:a16="http://schemas.microsoft.com/office/drawing/2014/main" id="{149A4761-AD26-E704-6B92-939B20D61BDF}"/>
              </a:ext>
            </a:extLst>
          </p:cNvPr>
          <p:cNvSpPr>
            <a:spLocks noGrp="1"/>
          </p:cNvSpPr>
          <p:nvPr>
            <p:ph type="sldNum" sz="quarter" idx="5"/>
          </p:nvPr>
        </p:nvSpPr>
        <p:spPr/>
        <p:txBody>
          <a:bodyPr/>
          <a:lstStyle/>
          <a:p>
            <a:fld id="{EE176F46-5038-4077-8728-37C9651A420D}" type="slidenum">
              <a:rPr lang="en-US" smtClean="0"/>
              <a:t>21</a:t>
            </a:fld>
            <a:endParaRPr lang="en-US"/>
          </a:p>
        </p:txBody>
      </p:sp>
    </p:spTree>
    <p:extLst>
      <p:ext uri="{BB962C8B-B14F-4D97-AF65-F5344CB8AC3E}">
        <p14:creationId xmlns:p14="http://schemas.microsoft.com/office/powerpoint/2010/main" val="12128176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What kinds of vehicles are powered by the wind?</a:t>
            </a:r>
          </a:p>
        </p:txBody>
      </p:sp>
      <p:sp>
        <p:nvSpPr>
          <p:cNvPr id="4" name="Slide Number Placeholder 3"/>
          <p:cNvSpPr>
            <a:spLocks noGrp="1"/>
          </p:cNvSpPr>
          <p:nvPr>
            <p:ph type="sldNum" sz="quarter" idx="5"/>
          </p:nvPr>
        </p:nvSpPr>
        <p:spPr/>
        <p:txBody>
          <a:bodyPr/>
          <a:lstStyle/>
          <a:p>
            <a:fld id="{EE176F46-5038-4077-8728-37C9651A420D}" type="slidenum">
              <a:rPr lang="en-US" smtClean="0"/>
              <a:t>22</a:t>
            </a:fld>
            <a:endParaRPr lang="en-US"/>
          </a:p>
        </p:txBody>
      </p:sp>
    </p:spTree>
    <p:extLst>
      <p:ext uri="{BB962C8B-B14F-4D97-AF65-F5344CB8AC3E}">
        <p14:creationId xmlns:p14="http://schemas.microsoft.com/office/powerpoint/2010/main" val="3957084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C41AF-535E-732A-927F-9D0E166E38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8DFA8C-5A1F-CBB2-1C68-A67F7BE0FB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ADA777-4BD0-7C28-E0F2-FCDE5F67CBB0}"/>
              </a:ext>
            </a:extLst>
          </p:cNvPr>
          <p:cNvSpPr>
            <a:spLocks noGrp="1"/>
          </p:cNvSpPr>
          <p:nvPr>
            <p:ph type="body" idx="1"/>
          </p:nvPr>
        </p:nvSpPr>
        <p:spPr/>
        <p:txBody>
          <a:bodyPr/>
          <a:lstStyle/>
          <a:p>
            <a:r>
              <a:rPr lang="en-US" dirty="0"/>
              <a:t>Ask: What kinds of vehicles are powered by the wind?</a:t>
            </a:r>
          </a:p>
        </p:txBody>
      </p:sp>
      <p:sp>
        <p:nvSpPr>
          <p:cNvPr id="4" name="Slide Number Placeholder 3">
            <a:extLst>
              <a:ext uri="{FF2B5EF4-FFF2-40B4-BE49-F238E27FC236}">
                <a16:creationId xmlns:a16="http://schemas.microsoft.com/office/drawing/2014/main" id="{CF33192A-BB18-5BA8-638A-3300B78691C9}"/>
              </a:ext>
            </a:extLst>
          </p:cNvPr>
          <p:cNvSpPr>
            <a:spLocks noGrp="1"/>
          </p:cNvSpPr>
          <p:nvPr>
            <p:ph type="sldNum" sz="quarter" idx="5"/>
          </p:nvPr>
        </p:nvSpPr>
        <p:spPr/>
        <p:txBody>
          <a:bodyPr/>
          <a:lstStyle/>
          <a:p>
            <a:fld id="{EE176F46-5038-4077-8728-37C9651A420D}" type="slidenum">
              <a:rPr lang="en-US" smtClean="0"/>
              <a:t>23</a:t>
            </a:fld>
            <a:endParaRPr lang="en-US"/>
          </a:p>
        </p:txBody>
      </p:sp>
    </p:spTree>
    <p:extLst>
      <p:ext uri="{BB962C8B-B14F-4D97-AF65-F5344CB8AC3E}">
        <p14:creationId xmlns:p14="http://schemas.microsoft.com/office/powerpoint/2010/main" val="19115404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3B3CBC-5ABC-7878-90DE-0CEED1008B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6BD640-4485-2AF3-4A68-F976C19192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3AF70C-1F99-44E3-22E3-87EAA31C5645}"/>
              </a:ext>
            </a:extLst>
          </p:cNvPr>
          <p:cNvSpPr>
            <a:spLocks noGrp="1"/>
          </p:cNvSpPr>
          <p:nvPr>
            <p:ph type="body" idx="1"/>
          </p:nvPr>
        </p:nvSpPr>
        <p:spPr/>
        <p:txBody>
          <a:bodyPr/>
          <a:lstStyle/>
          <a:p>
            <a:pPr defTabSz="966529"/>
            <a:r>
              <a:rPr lang="en-US" dirty="0"/>
              <a:t>Land sailing and sailboat racing both use wind to power the racers and competitive sports. Engineers understand how to harness the wind and reduce drag to get the most energy (thrust) out of the wind’s energy. </a:t>
            </a:r>
          </a:p>
        </p:txBody>
      </p:sp>
      <p:sp>
        <p:nvSpPr>
          <p:cNvPr id="4" name="Slide Number Placeholder 3">
            <a:extLst>
              <a:ext uri="{FF2B5EF4-FFF2-40B4-BE49-F238E27FC236}">
                <a16:creationId xmlns:a16="http://schemas.microsoft.com/office/drawing/2014/main" id="{F66F66A4-9846-647C-5724-649A53A39148}"/>
              </a:ext>
            </a:extLst>
          </p:cNvPr>
          <p:cNvSpPr>
            <a:spLocks noGrp="1"/>
          </p:cNvSpPr>
          <p:nvPr>
            <p:ph type="sldNum" sz="quarter" idx="5"/>
          </p:nvPr>
        </p:nvSpPr>
        <p:spPr/>
        <p:txBody>
          <a:bodyPr/>
          <a:lstStyle/>
          <a:p>
            <a:fld id="{EE176F46-5038-4077-8728-37C9651A420D}" type="slidenum">
              <a:rPr lang="en-US" smtClean="0"/>
              <a:t>24</a:t>
            </a:fld>
            <a:endParaRPr lang="en-US"/>
          </a:p>
        </p:txBody>
      </p:sp>
    </p:spTree>
    <p:extLst>
      <p:ext uri="{BB962C8B-B14F-4D97-AF65-F5344CB8AC3E}">
        <p14:creationId xmlns:p14="http://schemas.microsoft.com/office/powerpoint/2010/main" val="19665499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529" rtl="0" eaLnBrk="1" fontAlgn="auto" latinLnBrk="0" hangingPunct="1">
              <a:lnSpc>
                <a:spcPct val="100000"/>
              </a:lnSpc>
              <a:spcBef>
                <a:spcPts val="0"/>
              </a:spcBef>
              <a:spcAft>
                <a:spcPts val="0"/>
              </a:spcAft>
              <a:buClrTx/>
              <a:buSzTx/>
              <a:buFontTx/>
              <a:buNone/>
              <a:tabLst/>
              <a:defRPr/>
            </a:pPr>
            <a:r>
              <a:rPr lang="en-US" dirty="0"/>
              <a:t>Today you will be an engineer that builds a wind racer. You need to build a racer that moves across the track using only wind as the source of power. You will get to test your vehicle to see how successfully it races.</a:t>
            </a:r>
          </a:p>
          <a:p>
            <a:pPr defTabSz="966529"/>
            <a:r>
              <a:rPr lang="en-US" dirty="0"/>
              <a:t>Help the group consider how they can reduce drag, and how they can capture the wind’s energy. </a:t>
            </a:r>
          </a:p>
        </p:txBody>
      </p:sp>
      <p:sp>
        <p:nvSpPr>
          <p:cNvPr id="4" name="Slide Number Placeholder 3"/>
          <p:cNvSpPr>
            <a:spLocks noGrp="1"/>
          </p:cNvSpPr>
          <p:nvPr>
            <p:ph type="sldNum" sz="quarter" idx="5"/>
          </p:nvPr>
        </p:nvSpPr>
        <p:spPr/>
        <p:txBody>
          <a:bodyPr/>
          <a:lstStyle/>
          <a:p>
            <a:fld id="{EE176F46-5038-4077-8728-37C9651A420D}" type="slidenum">
              <a:rPr lang="en-US" smtClean="0"/>
              <a:t>25</a:t>
            </a:fld>
            <a:endParaRPr lang="en-US"/>
          </a:p>
        </p:txBody>
      </p:sp>
    </p:spTree>
    <p:extLst>
      <p:ext uri="{BB962C8B-B14F-4D97-AF65-F5344CB8AC3E}">
        <p14:creationId xmlns:p14="http://schemas.microsoft.com/office/powerpoint/2010/main" val="1630805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3DD01-43E4-D972-02C4-40697BC695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B2F2B7-DE59-B919-9D5A-388CDE570E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BEE59F-BCFC-5C58-5D2B-0A8B23BFCF2C}"/>
              </a:ext>
            </a:extLst>
          </p:cNvPr>
          <p:cNvSpPr>
            <a:spLocks noGrp="1"/>
          </p:cNvSpPr>
          <p:nvPr>
            <p:ph type="body" idx="1"/>
          </p:nvPr>
        </p:nvSpPr>
        <p:spPr/>
        <p:txBody>
          <a:bodyPr/>
          <a:lstStyle/>
          <a:p>
            <a:r>
              <a:rPr lang="en-US" dirty="0"/>
              <a:t>Walking into the wind is harder – it takes more of your energy</a:t>
            </a:r>
          </a:p>
        </p:txBody>
      </p:sp>
      <p:sp>
        <p:nvSpPr>
          <p:cNvPr id="4" name="Slide Number Placeholder 3">
            <a:extLst>
              <a:ext uri="{FF2B5EF4-FFF2-40B4-BE49-F238E27FC236}">
                <a16:creationId xmlns:a16="http://schemas.microsoft.com/office/drawing/2014/main" id="{DF622012-690E-D1E4-5A97-98E0BC57D75E}"/>
              </a:ext>
            </a:extLst>
          </p:cNvPr>
          <p:cNvSpPr>
            <a:spLocks noGrp="1"/>
          </p:cNvSpPr>
          <p:nvPr>
            <p:ph type="sldNum" sz="quarter" idx="5"/>
          </p:nvPr>
        </p:nvSpPr>
        <p:spPr/>
        <p:txBody>
          <a:bodyPr/>
          <a:lstStyle/>
          <a:p>
            <a:fld id="{EE176F46-5038-4077-8728-37C9651A420D}" type="slidenum">
              <a:rPr lang="en-US" smtClean="0"/>
              <a:t>3</a:t>
            </a:fld>
            <a:endParaRPr lang="en-US"/>
          </a:p>
        </p:txBody>
      </p:sp>
    </p:spTree>
    <p:extLst>
      <p:ext uri="{BB962C8B-B14F-4D97-AF65-F5344CB8AC3E}">
        <p14:creationId xmlns:p14="http://schemas.microsoft.com/office/powerpoint/2010/main" val="4163993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57C73-275D-7253-B2FB-D97FC85F68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D220A9-5F79-B235-1353-27BEFD9C83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BD051B-57E6-89B3-D6E0-987E53CFA455}"/>
              </a:ext>
            </a:extLst>
          </p:cNvPr>
          <p:cNvSpPr>
            <a:spLocks noGrp="1"/>
          </p:cNvSpPr>
          <p:nvPr>
            <p:ph type="body" idx="1"/>
          </p:nvPr>
        </p:nvSpPr>
        <p:spPr/>
        <p:txBody>
          <a:bodyPr/>
          <a:lstStyle/>
          <a:p>
            <a:r>
              <a:rPr lang="en-US" dirty="0"/>
              <a:t>Walking with the wind is easier – you can use some of its energy to move you forward</a:t>
            </a:r>
          </a:p>
        </p:txBody>
      </p:sp>
      <p:sp>
        <p:nvSpPr>
          <p:cNvPr id="4" name="Slide Number Placeholder 3">
            <a:extLst>
              <a:ext uri="{FF2B5EF4-FFF2-40B4-BE49-F238E27FC236}">
                <a16:creationId xmlns:a16="http://schemas.microsoft.com/office/drawing/2014/main" id="{0F258968-7EC6-4F4A-011E-A6BB57EDDD61}"/>
              </a:ext>
            </a:extLst>
          </p:cNvPr>
          <p:cNvSpPr>
            <a:spLocks noGrp="1"/>
          </p:cNvSpPr>
          <p:nvPr>
            <p:ph type="sldNum" sz="quarter" idx="5"/>
          </p:nvPr>
        </p:nvSpPr>
        <p:spPr/>
        <p:txBody>
          <a:bodyPr/>
          <a:lstStyle/>
          <a:p>
            <a:fld id="{EE176F46-5038-4077-8728-37C9651A420D}" type="slidenum">
              <a:rPr lang="en-US" smtClean="0"/>
              <a:t>4</a:t>
            </a:fld>
            <a:endParaRPr lang="en-US"/>
          </a:p>
        </p:txBody>
      </p:sp>
    </p:spTree>
    <p:extLst>
      <p:ext uri="{BB962C8B-B14F-4D97-AF65-F5344CB8AC3E}">
        <p14:creationId xmlns:p14="http://schemas.microsoft.com/office/powerpoint/2010/main" val="1022040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D609A2-A2A0-5A43-D894-EFA328D956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0D31B0-4821-8DA0-CBB4-76FFB22459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1ECDB0-8AF3-91E0-4049-46EE735040B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38C8796-6F0C-DCD8-96DC-C53D882621FE}"/>
              </a:ext>
            </a:extLst>
          </p:cNvPr>
          <p:cNvSpPr>
            <a:spLocks noGrp="1"/>
          </p:cNvSpPr>
          <p:nvPr>
            <p:ph type="sldNum" sz="quarter" idx="5"/>
          </p:nvPr>
        </p:nvSpPr>
        <p:spPr/>
        <p:txBody>
          <a:bodyPr/>
          <a:lstStyle/>
          <a:p>
            <a:fld id="{EE176F46-5038-4077-8728-37C9651A420D}" type="slidenum">
              <a:rPr lang="en-US" smtClean="0"/>
              <a:t>5</a:t>
            </a:fld>
            <a:endParaRPr lang="en-US"/>
          </a:p>
        </p:txBody>
      </p:sp>
    </p:spTree>
    <p:extLst>
      <p:ext uri="{BB962C8B-B14F-4D97-AF65-F5344CB8AC3E}">
        <p14:creationId xmlns:p14="http://schemas.microsoft.com/office/powerpoint/2010/main" val="1913825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6589B2-F09D-766E-0145-90997A423F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466EAB-3F86-42DC-1810-6A6677151A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702D99-6D05-4635-A2F6-AA474EDC26AA}"/>
              </a:ext>
            </a:extLst>
          </p:cNvPr>
          <p:cNvSpPr>
            <a:spLocks noGrp="1"/>
          </p:cNvSpPr>
          <p:nvPr>
            <p:ph type="body" idx="1"/>
          </p:nvPr>
        </p:nvSpPr>
        <p:spPr/>
        <p:txBody>
          <a:bodyPr/>
          <a:lstStyle/>
          <a:p>
            <a:r>
              <a:rPr lang="en-US" dirty="0"/>
              <a:t>Ask: Which ship do you think will capture more energy? </a:t>
            </a:r>
          </a:p>
        </p:txBody>
      </p:sp>
      <p:sp>
        <p:nvSpPr>
          <p:cNvPr id="4" name="Slide Number Placeholder 3">
            <a:extLst>
              <a:ext uri="{FF2B5EF4-FFF2-40B4-BE49-F238E27FC236}">
                <a16:creationId xmlns:a16="http://schemas.microsoft.com/office/drawing/2014/main" id="{33645F5D-2FDC-E20C-AA75-8BAF824F8275}"/>
              </a:ext>
            </a:extLst>
          </p:cNvPr>
          <p:cNvSpPr>
            <a:spLocks noGrp="1"/>
          </p:cNvSpPr>
          <p:nvPr>
            <p:ph type="sldNum" sz="quarter" idx="5"/>
          </p:nvPr>
        </p:nvSpPr>
        <p:spPr/>
        <p:txBody>
          <a:bodyPr/>
          <a:lstStyle/>
          <a:p>
            <a:fld id="{EE176F46-5038-4077-8728-37C9651A420D}" type="slidenum">
              <a:rPr lang="en-US" smtClean="0"/>
              <a:t>6</a:t>
            </a:fld>
            <a:endParaRPr lang="en-US"/>
          </a:p>
        </p:txBody>
      </p:sp>
    </p:spTree>
    <p:extLst>
      <p:ext uri="{BB962C8B-B14F-4D97-AF65-F5344CB8AC3E}">
        <p14:creationId xmlns:p14="http://schemas.microsoft.com/office/powerpoint/2010/main" val="28736558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energy that moves the sailboat forward is called thrust.  Definition: Thrust is a force that propels an object forward.</a:t>
            </a:r>
          </a:p>
          <a:p>
            <a:r>
              <a:rPr lang="en-US" dirty="0"/>
              <a:t>Ask: Is there anything holding the boat back? (Answer: It has to push through the water.)</a:t>
            </a:r>
          </a:p>
        </p:txBody>
      </p:sp>
      <p:sp>
        <p:nvSpPr>
          <p:cNvPr id="4" name="Slide Number Placeholder 3"/>
          <p:cNvSpPr>
            <a:spLocks noGrp="1"/>
          </p:cNvSpPr>
          <p:nvPr>
            <p:ph type="sldNum" sz="quarter" idx="5"/>
          </p:nvPr>
        </p:nvSpPr>
        <p:spPr/>
        <p:txBody>
          <a:bodyPr/>
          <a:lstStyle/>
          <a:p>
            <a:fld id="{EE176F46-5038-4077-8728-37C9651A420D}" type="slidenum">
              <a:rPr lang="en-US" smtClean="0"/>
              <a:t>7</a:t>
            </a:fld>
            <a:endParaRPr lang="en-US"/>
          </a:p>
        </p:txBody>
      </p:sp>
    </p:spTree>
    <p:extLst>
      <p:ext uri="{BB962C8B-B14F-4D97-AF65-F5344CB8AC3E}">
        <p14:creationId xmlns:p14="http://schemas.microsoft.com/office/powerpoint/2010/main" val="2506618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C8AC0-70E2-5095-F656-675DEBA5EA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E0DEE0-0164-4B57-647E-D46C28561D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6D7CC7-4661-957B-5101-05DBACC61969}"/>
              </a:ext>
            </a:extLst>
          </p:cNvPr>
          <p:cNvSpPr>
            <a:spLocks noGrp="1"/>
          </p:cNvSpPr>
          <p:nvPr>
            <p:ph type="body" idx="1"/>
          </p:nvPr>
        </p:nvSpPr>
        <p:spPr/>
        <p:txBody>
          <a:bodyPr/>
          <a:lstStyle/>
          <a:p>
            <a:r>
              <a:rPr lang="en-US" dirty="0"/>
              <a:t>Drag is resistance to forward movement.</a:t>
            </a:r>
          </a:p>
        </p:txBody>
      </p:sp>
      <p:sp>
        <p:nvSpPr>
          <p:cNvPr id="4" name="Slide Number Placeholder 3">
            <a:extLst>
              <a:ext uri="{FF2B5EF4-FFF2-40B4-BE49-F238E27FC236}">
                <a16:creationId xmlns:a16="http://schemas.microsoft.com/office/drawing/2014/main" id="{D4A42B36-2287-70E1-4B9E-6347299D9C1B}"/>
              </a:ext>
            </a:extLst>
          </p:cNvPr>
          <p:cNvSpPr>
            <a:spLocks noGrp="1"/>
          </p:cNvSpPr>
          <p:nvPr>
            <p:ph type="sldNum" sz="quarter" idx="5"/>
          </p:nvPr>
        </p:nvSpPr>
        <p:spPr/>
        <p:txBody>
          <a:bodyPr/>
          <a:lstStyle/>
          <a:p>
            <a:fld id="{EE176F46-5038-4077-8728-37C9651A420D}" type="slidenum">
              <a:rPr lang="en-US" smtClean="0"/>
              <a:t>8</a:t>
            </a:fld>
            <a:endParaRPr lang="en-US"/>
          </a:p>
        </p:txBody>
      </p:sp>
    </p:spTree>
    <p:extLst>
      <p:ext uri="{BB962C8B-B14F-4D97-AF65-F5344CB8AC3E}">
        <p14:creationId xmlns:p14="http://schemas.microsoft.com/office/powerpoint/2010/main" val="37356408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737D94-C24B-6DAB-7667-71D17F3DC3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0B7B66-9FF4-5BFF-3645-EB06FEEA17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9DD669-CB19-650A-F067-96E7F78DA439}"/>
              </a:ext>
            </a:extLst>
          </p:cNvPr>
          <p:cNvSpPr>
            <a:spLocks noGrp="1"/>
          </p:cNvSpPr>
          <p:nvPr>
            <p:ph type="body" idx="1"/>
          </p:nvPr>
        </p:nvSpPr>
        <p:spPr/>
        <p:txBody>
          <a:bodyPr/>
          <a:lstStyle/>
          <a:p>
            <a:r>
              <a:rPr lang="en-US" dirty="0"/>
              <a:t>Ask: What is necessary for the ship to move forward? (Think about thrust and drag.)</a:t>
            </a:r>
          </a:p>
        </p:txBody>
      </p:sp>
      <p:sp>
        <p:nvSpPr>
          <p:cNvPr id="4" name="Slide Number Placeholder 3">
            <a:extLst>
              <a:ext uri="{FF2B5EF4-FFF2-40B4-BE49-F238E27FC236}">
                <a16:creationId xmlns:a16="http://schemas.microsoft.com/office/drawing/2014/main" id="{42BDDED2-1B3C-BEB7-F69F-7D8DDB49CA67}"/>
              </a:ext>
            </a:extLst>
          </p:cNvPr>
          <p:cNvSpPr>
            <a:spLocks noGrp="1"/>
          </p:cNvSpPr>
          <p:nvPr>
            <p:ph type="sldNum" sz="quarter" idx="5"/>
          </p:nvPr>
        </p:nvSpPr>
        <p:spPr/>
        <p:txBody>
          <a:bodyPr/>
          <a:lstStyle/>
          <a:p>
            <a:fld id="{EE176F46-5038-4077-8728-37C9651A420D}" type="slidenum">
              <a:rPr lang="en-US" smtClean="0"/>
              <a:t>9</a:t>
            </a:fld>
            <a:endParaRPr lang="en-US"/>
          </a:p>
        </p:txBody>
      </p:sp>
    </p:spTree>
    <p:extLst>
      <p:ext uri="{BB962C8B-B14F-4D97-AF65-F5344CB8AC3E}">
        <p14:creationId xmlns:p14="http://schemas.microsoft.com/office/powerpoint/2010/main" val="34554126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8CDE7E71-CF6A-4020-CA0E-FE1C11F728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763" y="6329236"/>
            <a:ext cx="1143000" cy="534924"/>
          </a:xfrm>
          <a:prstGeom prst="rect">
            <a:avLst/>
          </a:prstGeom>
        </p:spPr>
      </p:pic>
      <p:sp>
        <p:nvSpPr>
          <p:cNvPr id="11" name="TextBox 10">
            <a:extLst>
              <a:ext uri="{FF2B5EF4-FFF2-40B4-BE49-F238E27FC236}">
                <a16:creationId xmlns:a16="http://schemas.microsoft.com/office/drawing/2014/main" id="{49E6EF5A-3B9B-B64B-A1D9-EC85151A7F45}"/>
              </a:ext>
            </a:extLst>
          </p:cNvPr>
          <p:cNvSpPr txBox="1"/>
          <p:nvPr userDrawn="1"/>
        </p:nvSpPr>
        <p:spPr>
          <a:xfrm>
            <a:off x="6705600" y="6475511"/>
            <a:ext cx="5368637" cy="307777"/>
          </a:xfrm>
          <a:prstGeom prst="rect">
            <a:avLst/>
          </a:prstGeom>
          <a:noFill/>
        </p:spPr>
        <p:txBody>
          <a:bodyPr wrap="square" rtlCol="0">
            <a:spAutoFit/>
          </a:bodyPr>
          <a:lstStyle/>
          <a:p>
            <a:r>
              <a:rPr lang="en-US" sz="1400" i="1" dirty="0">
                <a:latin typeface="Avenir Next LT Pro" panose="020B0504020202020204" pitchFamily="34" charset="0"/>
              </a:rPr>
              <a:t>Find more aviation activities at http://www.aviationfirststeps.org.</a:t>
            </a:r>
          </a:p>
        </p:txBody>
      </p:sp>
    </p:spTree>
    <p:extLst>
      <p:ext uri="{BB962C8B-B14F-4D97-AF65-F5344CB8AC3E}">
        <p14:creationId xmlns:p14="http://schemas.microsoft.com/office/powerpoint/2010/main" val="2705842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97280" y="6459785"/>
            <a:ext cx="2472271" cy="365125"/>
          </a:xfrm>
          <a:prstGeom prst="rect">
            <a:avLst/>
          </a:prstGeom>
        </p:spPr>
        <p:txBody>
          <a:bodyPr/>
          <a:lstStyle/>
          <a:p>
            <a:fld id="{8037148A-4CE9-48F7-8B06-03B0E2047D54}" type="datetimeFigureOut">
              <a:rPr lang="en-US" smtClean="0"/>
              <a:t>10/2/2025</a:t>
            </a:fld>
            <a:endParaRPr lang="en-US"/>
          </a:p>
        </p:txBody>
      </p:sp>
      <p:sp>
        <p:nvSpPr>
          <p:cNvPr id="5" name="Footer Placeholder 4"/>
          <p:cNvSpPr>
            <a:spLocks noGrp="1"/>
          </p:cNvSpPr>
          <p:nvPr>
            <p:ph type="ftr" sz="quarter" idx="11"/>
          </p:nvPr>
        </p:nvSpPr>
        <p:spPr>
          <a:xfrm>
            <a:off x="3686185" y="6459785"/>
            <a:ext cx="4822804"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900458" y="6459785"/>
            <a:ext cx="1312025" cy="365125"/>
          </a:xfrm>
          <a:prstGeom prst="rect">
            <a:avLst/>
          </a:prstGeom>
        </p:spPr>
        <p:txBody>
          <a:bodyPr/>
          <a:lstStyle/>
          <a:p>
            <a:fld id="{31E5FCB6-4668-4FAA-A29E-497DCC7DC743}" type="slidenum">
              <a:rPr lang="en-US" smtClean="0"/>
              <a:t>‹#›</a:t>
            </a:fld>
            <a:endParaRPr lang="en-US"/>
          </a:p>
        </p:txBody>
      </p:sp>
    </p:spTree>
    <p:extLst>
      <p:ext uri="{BB962C8B-B14F-4D97-AF65-F5344CB8AC3E}">
        <p14:creationId xmlns:p14="http://schemas.microsoft.com/office/powerpoint/2010/main" val="4189582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97280" y="6459785"/>
            <a:ext cx="2472271" cy="365125"/>
          </a:xfrm>
          <a:prstGeom prst="rect">
            <a:avLst/>
          </a:prstGeom>
        </p:spPr>
        <p:txBody>
          <a:bodyPr/>
          <a:lstStyle/>
          <a:p>
            <a:fld id="{8037148A-4CE9-48F7-8B06-03B0E2047D54}" type="datetimeFigureOut">
              <a:rPr lang="en-US" smtClean="0"/>
              <a:t>10/2/2025</a:t>
            </a:fld>
            <a:endParaRPr lang="en-US"/>
          </a:p>
        </p:txBody>
      </p:sp>
      <p:sp>
        <p:nvSpPr>
          <p:cNvPr id="5" name="Footer Placeholder 4"/>
          <p:cNvSpPr>
            <a:spLocks noGrp="1"/>
          </p:cNvSpPr>
          <p:nvPr>
            <p:ph type="ftr" sz="quarter" idx="11"/>
          </p:nvPr>
        </p:nvSpPr>
        <p:spPr>
          <a:xfrm>
            <a:off x="3686185" y="6459785"/>
            <a:ext cx="4822804"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900458" y="6459785"/>
            <a:ext cx="1312025" cy="365125"/>
          </a:xfrm>
          <a:prstGeom prst="rect">
            <a:avLst/>
          </a:prstGeom>
        </p:spPr>
        <p:txBody>
          <a:bodyPr/>
          <a:lstStyle/>
          <a:p>
            <a:fld id="{31E5FCB6-4668-4FAA-A29E-497DCC7DC743}" type="slidenum">
              <a:rPr lang="en-US" smtClean="0"/>
              <a:t>‹#›</a:t>
            </a:fld>
            <a:endParaRPr lang="en-US"/>
          </a:p>
        </p:txBody>
      </p:sp>
    </p:spTree>
    <p:extLst>
      <p:ext uri="{BB962C8B-B14F-4D97-AF65-F5344CB8AC3E}">
        <p14:creationId xmlns:p14="http://schemas.microsoft.com/office/powerpoint/2010/main" val="183006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25837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F7B6537-C073-5BA5-BB7D-0171557D0F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763" y="6329236"/>
            <a:ext cx="1143000" cy="534924"/>
          </a:xfrm>
          <a:prstGeom prst="rect">
            <a:avLst/>
          </a:prstGeom>
        </p:spPr>
      </p:pic>
      <p:sp>
        <p:nvSpPr>
          <p:cNvPr id="11" name="TextBox 10">
            <a:extLst>
              <a:ext uri="{FF2B5EF4-FFF2-40B4-BE49-F238E27FC236}">
                <a16:creationId xmlns:a16="http://schemas.microsoft.com/office/drawing/2014/main" id="{A28C96AB-8B2A-8B1B-64DD-B31373849108}"/>
              </a:ext>
            </a:extLst>
          </p:cNvPr>
          <p:cNvSpPr txBox="1"/>
          <p:nvPr userDrawn="1"/>
        </p:nvSpPr>
        <p:spPr>
          <a:xfrm>
            <a:off x="6705600" y="6475511"/>
            <a:ext cx="5368637" cy="307777"/>
          </a:xfrm>
          <a:prstGeom prst="rect">
            <a:avLst/>
          </a:prstGeom>
          <a:noFill/>
        </p:spPr>
        <p:txBody>
          <a:bodyPr wrap="square" rtlCol="0">
            <a:spAutoFit/>
          </a:bodyPr>
          <a:lstStyle/>
          <a:p>
            <a:r>
              <a:rPr lang="en-US" sz="1400" i="1" dirty="0">
                <a:latin typeface="Avenir Next LT Pro" panose="020B0504020202020204" pitchFamily="34" charset="0"/>
              </a:rPr>
              <a:t>Find more aviation activities at http://www.aviationfirststeps.org.</a:t>
            </a:r>
          </a:p>
        </p:txBody>
      </p:sp>
    </p:spTree>
    <p:extLst>
      <p:ext uri="{BB962C8B-B14F-4D97-AF65-F5344CB8AC3E}">
        <p14:creationId xmlns:p14="http://schemas.microsoft.com/office/powerpoint/2010/main" val="3881139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20668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9012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291085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 name="Picture 1">
            <a:extLst>
              <a:ext uri="{FF2B5EF4-FFF2-40B4-BE49-F238E27FC236}">
                <a16:creationId xmlns:a16="http://schemas.microsoft.com/office/drawing/2014/main" id="{6542E1AF-C859-5336-E114-43DA482EC7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763" y="6329236"/>
            <a:ext cx="1143000" cy="534924"/>
          </a:xfrm>
          <a:prstGeom prst="rect">
            <a:avLst/>
          </a:prstGeom>
        </p:spPr>
      </p:pic>
      <p:sp>
        <p:nvSpPr>
          <p:cNvPr id="3" name="TextBox 2">
            <a:extLst>
              <a:ext uri="{FF2B5EF4-FFF2-40B4-BE49-F238E27FC236}">
                <a16:creationId xmlns:a16="http://schemas.microsoft.com/office/drawing/2014/main" id="{3BA67DD6-35C6-9AB5-346B-E5B009F6BE00}"/>
              </a:ext>
            </a:extLst>
          </p:cNvPr>
          <p:cNvSpPr txBox="1"/>
          <p:nvPr userDrawn="1"/>
        </p:nvSpPr>
        <p:spPr>
          <a:xfrm>
            <a:off x="6705600" y="6475511"/>
            <a:ext cx="5368637" cy="307777"/>
          </a:xfrm>
          <a:prstGeom prst="rect">
            <a:avLst/>
          </a:prstGeom>
          <a:noFill/>
        </p:spPr>
        <p:txBody>
          <a:bodyPr wrap="square" rtlCol="0">
            <a:spAutoFit/>
          </a:bodyPr>
          <a:lstStyle/>
          <a:p>
            <a:r>
              <a:rPr lang="en-US" sz="1400" i="1" dirty="0">
                <a:latin typeface="Avenir Next LT Pro" panose="020B0504020202020204" pitchFamily="34" charset="0"/>
              </a:rPr>
              <a:t>Find more aviation activities at http://www.aviationfirststeps.org.</a:t>
            </a:r>
          </a:p>
        </p:txBody>
      </p:sp>
    </p:spTree>
    <p:extLst>
      <p:ext uri="{BB962C8B-B14F-4D97-AF65-F5344CB8AC3E}">
        <p14:creationId xmlns:p14="http://schemas.microsoft.com/office/powerpoint/2010/main" val="42388459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10" name="Picture 9">
            <a:extLst>
              <a:ext uri="{FF2B5EF4-FFF2-40B4-BE49-F238E27FC236}">
                <a16:creationId xmlns:a16="http://schemas.microsoft.com/office/drawing/2014/main" id="{2405899D-B899-CD26-F26D-193DCBF769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763" y="6329236"/>
            <a:ext cx="1143000" cy="534924"/>
          </a:xfrm>
          <a:prstGeom prst="rect">
            <a:avLst/>
          </a:prstGeom>
        </p:spPr>
      </p:pic>
      <p:sp>
        <p:nvSpPr>
          <p:cNvPr id="11" name="TextBox 10">
            <a:extLst>
              <a:ext uri="{FF2B5EF4-FFF2-40B4-BE49-F238E27FC236}">
                <a16:creationId xmlns:a16="http://schemas.microsoft.com/office/drawing/2014/main" id="{0A0F26CB-AE9F-121B-326A-C4BBD0B518F1}"/>
              </a:ext>
            </a:extLst>
          </p:cNvPr>
          <p:cNvSpPr txBox="1"/>
          <p:nvPr userDrawn="1"/>
        </p:nvSpPr>
        <p:spPr>
          <a:xfrm>
            <a:off x="6705600" y="6475511"/>
            <a:ext cx="5368637" cy="307777"/>
          </a:xfrm>
          <a:prstGeom prst="rect">
            <a:avLst/>
          </a:prstGeom>
          <a:noFill/>
        </p:spPr>
        <p:txBody>
          <a:bodyPr wrap="square" rtlCol="0">
            <a:spAutoFit/>
          </a:bodyPr>
          <a:lstStyle/>
          <a:p>
            <a:r>
              <a:rPr lang="en-US" sz="1400" i="1" dirty="0">
                <a:latin typeface="Avenir Next LT Pro" panose="020B0504020202020204" pitchFamily="34" charset="0"/>
              </a:rPr>
              <a:t>Find more aviation activities at http://www.aviationfirststeps.org.</a:t>
            </a:r>
          </a:p>
        </p:txBody>
      </p:sp>
    </p:spTree>
    <p:extLst>
      <p:ext uri="{BB962C8B-B14F-4D97-AF65-F5344CB8AC3E}">
        <p14:creationId xmlns:p14="http://schemas.microsoft.com/office/powerpoint/2010/main" val="1558632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1097280" y="6459785"/>
            <a:ext cx="2472271" cy="365125"/>
          </a:xfrm>
          <a:prstGeom prst="rect">
            <a:avLst/>
          </a:prstGeom>
        </p:spPr>
        <p:txBody>
          <a:bodyPr/>
          <a:lstStyle/>
          <a:p>
            <a:fld id="{8037148A-4CE9-48F7-8B06-03B0E2047D54}" type="datetimeFigureOut">
              <a:rPr lang="en-US" smtClean="0"/>
              <a:t>10/2/2025</a:t>
            </a:fld>
            <a:endParaRPr lang="en-US"/>
          </a:p>
        </p:txBody>
      </p:sp>
      <p:sp>
        <p:nvSpPr>
          <p:cNvPr id="6" name="Footer Placeholder 5"/>
          <p:cNvSpPr>
            <a:spLocks noGrp="1"/>
          </p:cNvSpPr>
          <p:nvPr>
            <p:ph type="ftr" sz="quarter" idx="11"/>
          </p:nvPr>
        </p:nvSpPr>
        <p:spPr>
          <a:xfrm>
            <a:off x="3686185" y="6459785"/>
            <a:ext cx="4822804"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9900458" y="6459785"/>
            <a:ext cx="1312025" cy="365125"/>
          </a:xfrm>
          <a:prstGeom prst="rect">
            <a:avLst/>
          </a:prstGeom>
        </p:spPr>
        <p:txBody>
          <a:bodyPr/>
          <a:lstStyle/>
          <a:p>
            <a:fld id="{31E5FCB6-4668-4FAA-A29E-497DCC7DC743}" type="slidenum">
              <a:rPr lang="en-US" smtClean="0"/>
              <a:t>‹#›</a:t>
            </a:fld>
            <a:endParaRPr lang="en-US"/>
          </a:p>
        </p:txBody>
      </p:sp>
    </p:spTree>
    <p:extLst>
      <p:ext uri="{BB962C8B-B14F-4D97-AF65-F5344CB8AC3E}">
        <p14:creationId xmlns:p14="http://schemas.microsoft.com/office/powerpoint/2010/main" val="20357392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F5EDADE-07A0-DFE7-7CD5-327D18A79D6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17763" y="6329236"/>
            <a:ext cx="1143000" cy="534924"/>
          </a:xfrm>
          <a:prstGeom prst="rect">
            <a:avLst/>
          </a:prstGeom>
        </p:spPr>
      </p:pic>
      <p:sp>
        <p:nvSpPr>
          <p:cNvPr id="13" name="TextBox 12">
            <a:extLst>
              <a:ext uri="{FF2B5EF4-FFF2-40B4-BE49-F238E27FC236}">
                <a16:creationId xmlns:a16="http://schemas.microsoft.com/office/drawing/2014/main" id="{6CEC797D-5AD8-FE23-8CA3-FF88B23C99A2}"/>
              </a:ext>
            </a:extLst>
          </p:cNvPr>
          <p:cNvSpPr txBox="1"/>
          <p:nvPr userDrawn="1"/>
        </p:nvSpPr>
        <p:spPr>
          <a:xfrm>
            <a:off x="6705600" y="6475511"/>
            <a:ext cx="5368637" cy="307777"/>
          </a:xfrm>
          <a:prstGeom prst="rect">
            <a:avLst/>
          </a:prstGeom>
          <a:noFill/>
        </p:spPr>
        <p:txBody>
          <a:bodyPr wrap="square" rtlCol="0">
            <a:spAutoFit/>
          </a:bodyPr>
          <a:lstStyle/>
          <a:p>
            <a:r>
              <a:rPr lang="en-US" sz="1400" i="1" dirty="0">
                <a:latin typeface="Avenir Next LT Pro" panose="020B0504020202020204" pitchFamily="34" charset="0"/>
              </a:rPr>
              <a:t>Find more aviation activities at http://www.aviationfirststeps.org.</a:t>
            </a:r>
          </a:p>
        </p:txBody>
      </p:sp>
    </p:spTree>
    <p:extLst>
      <p:ext uri="{BB962C8B-B14F-4D97-AF65-F5344CB8AC3E}">
        <p14:creationId xmlns:p14="http://schemas.microsoft.com/office/powerpoint/2010/main" val="20237739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9.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1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15.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16.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17.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18.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2.mp4"/><Relationship Id="rId1" Type="http://schemas.microsoft.com/office/2007/relationships/media" Target="../media/media12.mp4"/><Relationship Id="rId5" Type="http://schemas.openxmlformats.org/officeDocument/2006/relationships/image" Target="../media/image19.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0D4D4-09AF-03B8-E7C7-DA86F641B087}"/>
              </a:ext>
            </a:extLst>
          </p:cNvPr>
          <p:cNvSpPr>
            <a:spLocks noGrp="1"/>
          </p:cNvSpPr>
          <p:nvPr>
            <p:ph type="ctrTitle"/>
          </p:nvPr>
        </p:nvSpPr>
        <p:spPr/>
        <p:txBody>
          <a:bodyPr/>
          <a:lstStyle/>
          <a:p>
            <a:r>
              <a:rPr lang="en-US" dirty="0"/>
              <a:t>Wind Racing</a:t>
            </a:r>
          </a:p>
        </p:txBody>
      </p:sp>
      <p:sp>
        <p:nvSpPr>
          <p:cNvPr id="3" name="Subtitle 2">
            <a:extLst>
              <a:ext uri="{FF2B5EF4-FFF2-40B4-BE49-F238E27FC236}">
                <a16:creationId xmlns:a16="http://schemas.microsoft.com/office/drawing/2014/main" id="{23E9F63A-BEF0-195F-759B-18A93ECF9F71}"/>
              </a:ext>
            </a:extLst>
          </p:cNvPr>
          <p:cNvSpPr>
            <a:spLocks noGrp="1"/>
          </p:cNvSpPr>
          <p:nvPr>
            <p:ph type="subTitle" idx="1"/>
          </p:nvPr>
        </p:nvSpPr>
        <p:spPr/>
        <p:txBody>
          <a:bodyPr/>
          <a:lstStyle/>
          <a:p>
            <a:r>
              <a:rPr lang="en-US" dirty="0"/>
              <a:t>Aerodynamics – Thrust &amp; Drag</a:t>
            </a:r>
          </a:p>
        </p:txBody>
      </p:sp>
    </p:spTree>
    <p:extLst>
      <p:ext uri="{BB962C8B-B14F-4D97-AF65-F5344CB8AC3E}">
        <p14:creationId xmlns:p14="http://schemas.microsoft.com/office/powerpoint/2010/main" val="4543904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60C311-98F8-9EA1-38E9-5A941E22E7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CCDC54-35F6-3BA0-9EA7-58C67F13CCD3}"/>
              </a:ext>
            </a:extLst>
          </p:cNvPr>
          <p:cNvSpPr>
            <a:spLocks noGrp="1"/>
          </p:cNvSpPr>
          <p:nvPr>
            <p:ph type="title"/>
          </p:nvPr>
        </p:nvSpPr>
        <p:spPr/>
        <p:txBody>
          <a:bodyPr/>
          <a:lstStyle/>
          <a:p>
            <a:r>
              <a:rPr lang="en-US" dirty="0"/>
              <a:t>How does the wind make things move?</a:t>
            </a:r>
          </a:p>
        </p:txBody>
      </p:sp>
      <p:sp>
        <p:nvSpPr>
          <p:cNvPr id="3" name="Content Placeholder 2">
            <a:extLst>
              <a:ext uri="{FF2B5EF4-FFF2-40B4-BE49-F238E27FC236}">
                <a16:creationId xmlns:a16="http://schemas.microsoft.com/office/drawing/2014/main" id="{E1C78353-D4EA-BF9F-DE56-4700CF47EF0E}"/>
              </a:ext>
            </a:extLst>
          </p:cNvPr>
          <p:cNvSpPr>
            <a:spLocks noGrp="1"/>
          </p:cNvSpPr>
          <p:nvPr>
            <p:ph idx="1"/>
          </p:nvPr>
        </p:nvSpPr>
        <p:spPr/>
        <p:txBody>
          <a:bodyPr>
            <a:normAutofit/>
          </a:bodyPr>
          <a:lstStyle/>
          <a:p>
            <a:pPr algn="ctr"/>
            <a:r>
              <a:rPr lang="en-US" sz="3600" dirty="0"/>
              <a:t>How do we move forward?</a:t>
            </a:r>
          </a:p>
        </p:txBody>
      </p:sp>
      <p:pic>
        <p:nvPicPr>
          <p:cNvPr id="5" name="Picture 4">
            <a:extLst>
              <a:ext uri="{FF2B5EF4-FFF2-40B4-BE49-F238E27FC236}">
                <a16:creationId xmlns:a16="http://schemas.microsoft.com/office/drawing/2014/main" id="{F5B693E2-872B-0348-0493-B66AFA8B32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5060" y="2505909"/>
            <a:ext cx="4881880" cy="3471559"/>
          </a:xfrm>
          <a:prstGeom prst="rect">
            <a:avLst/>
          </a:prstGeom>
        </p:spPr>
      </p:pic>
      <p:sp>
        <p:nvSpPr>
          <p:cNvPr id="7" name="Arrow: Left 6">
            <a:extLst>
              <a:ext uri="{FF2B5EF4-FFF2-40B4-BE49-F238E27FC236}">
                <a16:creationId xmlns:a16="http://schemas.microsoft.com/office/drawing/2014/main" id="{E639DEAB-1953-10DA-4408-82AEF597564F}"/>
              </a:ext>
            </a:extLst>
          </p:cNvPr>
          <p:cNvSpPr/>
          <p:nvPr/>
        </p:nvSpPr>
        <p:spPr>
          <a:xfrm>
            <a:off x="7063995" y="4709725"/>
            <a:ext cx="2704845" cy="126774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Drag</a:t>
            </a:r>
          </a:p>
        </p:txBody>
      </p:sp>
      <p:sp>
        <p:nvSpPr>
          <p:cNvPr id="4" name="Arrow: Right 3">
            <a:extLst>
              <a:ext uri="{FF2B5EF4-FFF2-40B4-BE49-F238E27FC236}">
                <a16:creationId xmlns:a16="http://schemas.microsoft.com/office/drawing/2014/main" id="{8ED5CD01-8A6C-D91E-AFA6-3AD30E99ADBA}"/>
              </a:ext>
            </a:extLst>
          </p:cNvPr>
          <p:cNvSpPr/>
          <p:nvPr/>
        </p:nvSpPr>
        <p:spPr>
          <a:xfrm>
            <a:off x="384049" y="3090673"/>
            <a:ext cx="3822191" cy="202996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Thrust</a:t>
            </a:r>
          </a:p>
        </p:txBody>
      </p:sp>
    </p:spTree>
    <p:extLst>
      <p:ext uri="{BB962C8B-B14F-4D97-AF65-F5344CB8AC3E}">
        <p14:creationId xmlns:p14="http://schemas.microsoft.com/office/powerpoint/2010/main" val="22636090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7BA0B8-8ACC-E049-012F-DAF3EDF626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C15683-F0CF-4836-C793-AAA0F048561F}"/>
              </a:ext>
            </a:extLst>
          </p:cNvPr>
          <p:cNvSpPr>
            <a:spLocks noGrp="1"/>
          </p:cNvSpPr>
          <p:nvPr>
            <p:ph type="title"/>
          </p:nvPr>
        </p:nvSpPr>
        <p:spPr/>
        <p:txBody>
          <a:bodyPr>
            <a:normAutofit/>
          </a:bodyPr>
          <a:lstStyle/>
          <a:p>
            <a:r>
              <a:rPr lang="en-US" sz="4600" dirty="0"/>
              <a:t>Thrust and </a:t>
            </a:r>
            <a:br>
              <a:rPr lang="en-US" sz="4600" dirty="0"/>
            </a:br>
            <a:r>
              <a:rPr lang="en-US" sz="4600" dirty="0"/>
              <a:t>Drag</a:t>
            </a:r>
          </a:p>
        </p:txBody>
      </p:sp>
      <p:pic>
        <p:nvPicPr>
          <p:cNvPr id="5" name="seagulls">
            <a:hlinkClick r:id="" action="ppaction://media"/>
            <a:extLst>
              <a:ext uri="{FF2B5EF4-FFF2-40B4-BE49-F238E27FC236}">
                <a16:creationId xmlns:a16="http://schemas.microsoft.com/office/drawing/2014/main" id="{72F4D221-A3CC-6AC4-E904-1CECCDF87F21}"/>
              </a:ext>
            </a:extLst>
          </p:cNvPr>
          <p:cNvPicPr>
            <a:picLocks noGrp="1" noChangeAspect="1"/>
          </p:cNvPicPr>
          <p:nvPr>
            <p:ph idx="1"/>
            <a:videoFile r:link="rId1"/>
            <p:extLst>
              <p:ext uri="{DAA4B4D4-6D71-4841-9C94-3DE7FCFB9230}">
                <p14:media xmlns:p14="http://schemas.microsoft.com/office/powerpoint/2010/main" r:embed="rId2">
                  <p14:trim st="1401"/>
                </p14:media>
              </p:ext>
            </p:extLst>
          </p:nvPr>
        </p:nvPicPr>
        <p:blipFill>
          <a:blip r:embed="rId5"/>
          <a:stretch>
            <a:fillRect/>
          </a:stretch>
        </p:blipFill>
        <p:spPr>
          <a:xfrm>
            <a:off x="4014216" y="103479"/>
            <a:ext cx="3502151" cy="6227684"/>
          </a:xfrm>
        </p:spPr>
      </p:pic>
    </p:spTree>
    <p:extLst>
      <p:ext uri="{BB962C8B-B14F-4D97-AF65-F5344CB8AC3E}">
        <p14:creationId xmlns:p14="http://schemas.microsoft.com/office/powerpoint/2010/main" val="4256435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7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509ED0-A175-7C9F-2FEE-5563E900D6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8C5085-7E1A-D21A-92BA-6EFE4D6EB597}"/>
              </a:ext>
            </a:extLst>
          </p:cNvPr>
          <p:cNvSpPr>
            <a:spLocks noGrp="1"/>
          </p:cNvSpPr>
          <p:nvPr>
            <p:ph type="title"/>
          </p:nvPr>
        </p:nvSpPr>
        <p:spPr/>
        <p:txBody>
          <a:bodyPr>
            <a:normAutofit/>
          </a:bodyPr>
          <a:lstStyle/>
          <a:p>
            <a:r>
              <a:rPr lang="en-US" sz="4600" dirty="0"/>
              <a:t>Thrust and Drag</a:t>
            </a:r>
          </a:p>
        </p:txBody>
      </p:sp>
      <p:pic>
        <p:nvPicPr>
          <p:cNvPr id="6" name="Content Placeholder 5">
            <a:extLst>
              <a:ext uri="{FF2B5EF4-FFF2-40B4-BE49-F238E27FC236}">
                <a16:creationId xmlns:a16="http://schemas.microsoft.com/office/drawing/2014/main" id="{47AE5F84-7AD6-A25D-32D8-1D2738408E7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09119" y="1846263"/>
            <a:ext cx="6034087" cy="4022725"/>
          </a:xfrm>
        </p:spPr>
      </p:pic>
      <p:pic>
        <p:nvPicPr>
          <p:cNvPr id="9" name="Picture 8">
            <a:extLst>
              <a:ext uri="{FF2B5EF4-FFF2-40B4-BE49-F238E27FC236}">
                <a16:creationId xmlns:a16="http://schemas.microsoft.com/office/drawing/2014/main" id="{0FC047F7-18E9-C369-5BFD-C0B1EDA838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9119" y="1846262"/>
            <a:ext cx="6109600" cy="4022725"/>
          </a:xfrm>
          <a:prstGeom prst="rect">
            <a:avLst/>
          </a:prstGeom>
        </p:spPr>
      </p:pic>
    </p:spTree>
    <p:extLst>
      <p:ext uri="{BB962C8B-B14F-4D97-AF65-F5344CB8AC3E}">
        <p14:creationId xmlns:p14="http://schemas.microsoft.com/office/powerpoint/2010/main" val="1488433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3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9740C-9640-0EFA-08B0-4B214AD263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456CCF-D736-5722-9CC2-448BF5172B61}"/>
              </a:ext>
            </a:extLst>
          </p:cNvPr>
          <p:cNvSpPr>
            <a:spLocks noGrp="1"/>
          </p:cNvSpPr>
          <p:nvPr>
            <p:ph type="title"/>
          </p:nvPr>
        </p:nvSpPr>
        <p:spPr/>
        <p:txBody>
          <a:bodyPr/>
          <a:lstStyle/>
          <a:p>
            <a:r>
              <a:rPr lang="en-US" dirty="0"/>
              <a:t>Can I move the block with wind power?</a:t>
            </a:r>
          </a:p>
        </p:txBody>
      </p:sp>
      <p:pic>
        <p:nvPicPr>
          <p:cNvPr id="13" name="F_block_flat_straw">
            <a:hlinkClick r:id="" action="ppaction://media"/>
            <a:extLst>
              <a:ext uri="{FF2B5EF4-FFF2-40B4-BE49-F238E27FC236}">
                <a16:creationId xmlns:a16="http://schemas.microsoft.com/office/drawing/2014/main" id="{62CDFFA0-C4AF-2E9F-FDE4-FF31216783D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549525" y="1846263"/>
            <a:ext cx="7151688" cy="4022725"/>
          </a:xfrm>
        </p:spPr>
      </p:pic>
    </p:spTree>
    <p:extLst>
      <p:ext uri="{BB962C8B-B14F-4D97-AF65-F5344CB8AC3E}">
        <p14:creationId xmlns:p14="http://schemas.microsoft.com/office/powerpoint/2010/main" val="1726064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3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5DB55-CD35-A843-2E8B-D5B5D034F4C1}"/>
              </a:ext>
            </a:extLst>
          </p:cNvPr>
          <p:cNvSpPr>
            <a:spLocks noGrp="1"/>
          </p:cNvSpPr>
          <p:nvPr>
            <p:ph type="title"/>
          </p:nvPr>
        </p:nvSpPr>
        <p:spPr/>
        <p:txBody>
          <a:bodyPr/>
          <a:lstStyle/>
          <a:p>
            <a:r>
              <a:rPr lang="en-US" dirty="0"/>
              <a:t>Can I move the block with wind power?</a:t>
            </a:r>
          </a:p>
        </p:txBody>
      </p:sp>
      <p:pic>
        <p:nvPicPr>
          <p:cNvPr id="6" name="Content Placeholder 5">
            <a:extLst>
              <a:ext uri="{FF2B5EF4-FFF2-40B4-BE49-F238E27FC236}">
                <a16:creationId xmlns:a16="http://schemas.microsoft.com/office/drawing/2014/main" id="{A76551F9-E229-927F-848A-B77D29E776E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55754" y="1846263"/>
            <a:ext cx="7140818" cy="4022725"/>
          </a:xfrm>
        </p:spPr>
      </p:pic>
      <p:sp>
        <p:nvSpPr>
          <p:cNvPr id="8" name="Arrow: Left 7">
            <a:extLst>
              <a:ext uri="{FF2B5EF4-FFF2-40B4-BE49-F238E27FC236}">
                <a16:creationId xmlns:a16="http://schemas.microsoft.com/office/drawing/2014/main" id="{DA24E073-64C4-9313-BFA5-709BB601B281}"/>
              </a:ext>
            </a:extLst>
          </p:cNvPr>
          <p:cNvSpPr/>
          <p:nvPr/>
        </p:nvSpPr>
        <p:spPr>
          <a:xfrm>
            <a:off x="8283823" y="3223752"/>
            <a:ext cx="2704845" cy="1267743"/>
          </a:xfrm>
          <a:prstGeom prst="lef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Thrust</a:t>
            </a:r>
          </a:p>
        </p:txBody>
      </p:sp>
      <p:sp>
        <p:nvSpPr>
          <p:cNvPr id="9" name="Arrow: Right 8">
            <a:extLst>
              <a:ext uri="{FF2B5EF4-FFF2-40B4-BE49-F238E27FC236}">
                <a16:creationId xmlns:a16="http://schemas.microsoft.com/office/drawing/2014/main" id="{0D958211-7D72-E286-3890-8DD645BD00DD}"/>
              </a:ext>
            </a:extLst>
          </p:cNvPr>
          <p:cNvSpPr/>
          <p:nvPr/>
        </p:nvSpPr>
        <p:spPr>
          <a:xfrm>
            <a:off x="584332" y="3429000"/>
            <a:ext cx="3822191" cy="2029968"/>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Drag</a:t>
            </a:r>
          </a:p>
        </p:txBody>
      </p:sp>
    </p:spTree>
    <p:extLst>
      <p:ext uri="{BB962C8B-B14F-4D97-AF65-F5344CB8AC3E}">
        <p14:creationId xmlns:p14="http://schemas.microsoft.com/office/powerpoint/2010/main" val="4623761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A1871D-E731-E844-BB1B-4B02568083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C692C2-29D5-B6DC-ED99-525E0E3F00EC}"/>
              </a:ext>
            </a:extLst>
          </p:cNvPr>
          <p:cNvSpPr>
            <a:spLocks noGrp="1"/>
          </p:cNvSpPr>
          <p:nvPr>
            <p:ph type="title"/>
          </p:nvPr>
        </p:nvSpPr>
        <p:spPr/>
        <p:txBody>
          <a:bodyPr/>
          <a:lstStyle/>
          <a:p>
            <a:r>
              <a:rPr lang="en-US" dirty="0"/>
              <a:t>Can I move the block with wind power?</a:t>
            </a:r>
          </a:p>
        </p:txBody>
      </p:sp>
      <p:pic>
        <p:nvPicPr>
          <p:cNvPr id="5" name="F_block_flat_push">
            <a:hlinkClick r:id="" action="ppaction://media"/>
            <a:extLst>
              <a:ext uri="{FF2B5EF4-FFF2-40B4-BE49-F238E27FC236}">
                <a16:creationId xmlns:a16="http://schemas.microsoft.com/office/drawing/2014/main" id="{449A11DB-9C91-5E21-58BB-15A957E4182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549525" y="1846263"/>
            <a:ext cx="7151688" cy="4022725"/>
          </a:xfrm>
        </p:spPr>
      </p:pic>
    </p:spTree>
    <p:extLst>
      <p:ext uri="{BB962C8B-B14F-4D97-AF65-F5344CB8AC3E}">
        <p14:creationId xmlns:p14="http://schemas.microsoft.com/office/powerpoint/2010/main" val="1770379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93709-4934-E412-2487-D011B5B809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F50814-7A79-2CDD-E4E4-51AA5A70B99F}"/>
              </a:ext>
            </a:extLst>
          </p:cNvPr>
          <p:cNvSpPr>
            <a:spLocks noGrp="1"/>
          </p:cNvSpPr>
          <p:nvPr>
            <p:ph type="title"/>
          </p:nvPr>
        </p:nvSpPr>
        <p:spPr/>
        <p:txBody>
          <a:bodyPr/>
          <a:lstStyle/>
          <a:p>
            <a:r>
              <a:rPr lang="en-US" dirty="0"/>
              <a:t>Can I move the block with wind power?</a:t>
            </a:r>
          </a:p>
        </p:txBody>
      </p:sp>
      <p:pic>
        <p:nvPicPr>
          <p:cNvPr id="9" name="F_block_straws_straw">
            <a:hlinkClick r:id="" action="ppaction://media"/>
            <a:extLst>
              <a:ext uri="{FF2B5EF4-FFF2-40B4-BE49-F238E27FC236}">
                <a16:creationId xmlns:a16="http://schemas.microsoft.com/office/drawing/2014/main" id="{3F6B3FD9-D178-A96B-036D-A408596600A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549525" y="1846263"/>
            <a:ext cx="7151688" cy="4022725"/>
          </a:xfrm>
        </p:spPr>
      </p:pic>
    </p:spTree>
    <p:extLst>
      <p:ext uri="{BB962C8B-B14F-4D97-AF65-F5344CB8AC3E}">
        <p14:creationId xmlns:p14="http://schemas.microsoft.com/office/powerpoint/2010/main" val="2868751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3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A31C4C-F1EE-F0D6-991D-38D44A8E14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38512C-D909-CC1F-4044-E37CECEF4C7C}"/>
              </a:ext>
            </a:extLst>
          </p:cNvPr>
          <p:cNvSpPr>
            <a:spLocks noGrp="1"/>
          </p:cNvSpPr>
          <p:nvPr>
            <p:ph type="title"/>
          </p:nvPr>
        </p:nvSpPr>
        <p:spPr/>
        <p:txBody>
          <a:bodyPr/>
          <a:lstStyle/>
          <a:p>
            <a:r>
              <a:rPr lang="en-US" dirty="0"/>
              <a:t>Can I move the block with wind power?</a:t>
            </a:r>
          </a:p>
        </p:txBody>
      </p:sp>
      <p:pic>
        <p:nvPicPr>
          <p:cNvPr id="3" name="F_block_straws_push">
            <a:hlinkClick r:id="" action="ppaction://media"/>
            <a:extLst>
              <a:ext uri="{FF2B5EF4-FFF2-40B4-BE49-F238E27FC236}">
                <a16:creationId xmlns:a16="http://schemas.microsoft.com/office/drawing/2014/main" id="{4C71CE61-B657-F5BE-6CF8-1B0C7215006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549525" y="1846263"/>
            <a:ext cx="7151688" cy="4022725"/>
          </a:xfrm>
        </p:spPr>
      </p:pic>
    </p:spTree>
    <p:extLst>
      <p:ext uri="{BB962C8B-B14F-4D97-AF65-F5344CB8AC3E}">
        <p14:creationId xmlns:p14="http://schemas.microsoft.com/office/powerpoint/2010/main" val="99661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A9633-5215-DCF8-BDA2-43903FDFE150}"/>
              </a:ext>
            </a:extLst>
          </p:cNvPr>
          <p:cNvSpPr>
            <a:spLocks noGrp="1"/>
          </p:cNvSpPr>
          <p:nvPr>
            <p:ph type="title"/>
          </p:nvPr>
        </p:nvSpPr>
        <p:spPr/>
        <p:txBody>
          <a:bodyPr/>
          <a:lstStyle/>
          <a:p>
            <a:r>
              <a:rPr lang="en-US" dirty="0"/>
              <a:t>How can we capture the wind’s energy?</a:t>
            </a:r>
          </a:p>
        </p:txBody>
      </p:sp>
      <p:pic>
        <p:nvPicPr>
          <p:cNvPr id="5" name="Content Placeholder 4">
            <a:extLst>
              <a:ext uri="{FF2B5EF4-FFF2-40B4-BE49-F238E27FC236}">
                <a16:creationId xmlns:a16="http://schemas.microsoft.com/office/drawing/2014/main" id="{A980770F-3A95-02D5-87BB-08290187461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16574" y="1846263"/>
            <a:ext cx="6819178" cy="4022725"/>
          </a:xfrm>
        </p:spPr>
      </p:pic>
    </p:spTree>
    <p:extLst>
      <p:ext uri="{BB962C8B-B14F-4D97-AF65-F5344CB8AC3E}">
        <p14:creationId xmlns:p14="http://schemas.microsoft.com/office/powerpoint/2010/main" val="17203273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583C5-065C-03F5-B76A-CDF1A09D9320}"/>
              </a:ext>
            </a:extLst>
          </p:cNvPr>
          <p:cNvSpPr>
            <a:spLocks noGrp="1"/>
          </p:cNvSpPr>
          <p:nvPr>
            <p:ph type="title"/>
          </p:nvPr>
        </p:nvSpPr>
        <p:spPr/>
        <p:txBody>
          <a:bodyPr/>
          <a:lstStyle/>
          <a:p>
            <a:r>
              <a:rPr lang="en-US" dirty="0"/>
              <a:t>What kind of sail works best?</a:t>
            </a:r>
          </a:p>
        </p:txBody>
      </p:sp>
      <p:pic>
        <p:nvPicPr>
          <p:cNvPr id="4" name="F_paper_flat">
            <a:hlinkClick r:id="" action="ppaction://media"/>
            <a:extLst>
              <a:ext uri="{FF2B5EF4-FFF2-40B4-BE49-F238E27FC236}">
                <a16:creationId xmlns:a16="http://schemas.microsoft.com/office/drawing/2014/main" id="{FB9E320D-2188-4B30-474A-13F6587E49F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549525" y="1846263"/>
            <a:ext cx="7151688" cy="4022725"/>
          </a:xfrm>
        </p:spPr>
      </p:pic>
    </p:spTree>
    <p:extLst>
      <p:ext uri="{BB962C8B-B14F-4D97-AF65-F5344CB8AC3E}">
        <p14:creationId xmlns:p14="http://schemas.microsoft.com/office/powerpoint/2010/main" val="2563357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54480-0F81-B9A2-8644-0C6FE2EB1B5A}"/>
              </a:ext>
            </a:extLst>
          </p:cNvPr>
          <p:cNvSpPr>
            <a:spLocks noGrp="1"/>
          </p:cNvSpPr>
          <p:nvPr>
            <p:ph type="title"/>
          </p:nvPr>
        </p:nvSpPr>
        <p:spPr/>
        <p:txBody>
          <a:bodyPr/>
          <a:lstStyle/>
          <a:p>
            <a:r>
              <a:rPr lang="en-US" dirty="0"/>
              <a:t>Wind is energy</a:t>
            </a:r>
          </a:p>
        </p:txBody>
      </p:sp>
      <p:pic>
        <p:nvPicPr>
          <p:cNvPr id="5" name="wind_turbines_clip">
            <a:hlinkClick r:id="" action="ppaction://media"/>
            <a:extLst>
              <a:ext uri="{FF2B5EF4-FFF2-40B4-BE49-F238E27FC236}">
                <a16:creationId xmlns:a16="http://schemas.microsoft.com/office/drawing/2014/main" id="{E6C19F4F-34E5-C938-A864-6A650FEED6F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175760" y="1790548"/>
            <a:ext cx="8016240" cy="4509135"/>
          </a:xfrm>
          <a:prstGeom prst="rect">
            <a:avLst/>
          </a:prstGeom>
        </p:spPr>
      </p:pic>
      <p:sp>
        <p:nvSpPr>
          <p:cNvPr id="4" name="Content Placeholder 2">
            <a:extLst>
              <a:ext uri="{FF2B5EF4-FFF2-40B4-BE49-F238E27FC236}">
                <a16:creationId xmlns:a16="http://schemas.microsoft.com/office/drawing/2014/main" id="{E496ACC6-DD10-96BC-8515-FA833B749D74}"/>
              </a:ext>
            </a:extLst>
          </p:cNvPr>
          <p:cNvSpPr>
            <a:spLocks noGrp="1"/>
          </p:cNvSpPr>
          <p:nvPr>
            <p:ph idx="1"/>
          </p:nvPr>
        </p:nvSpPr>
        <p:spPr>
          <a:xfrm>
            <a:off x="1097280" y="1845734"/>
            <a:ext cx="2998859" cy="4463626"/>
          </a:xfrm>
        </p:spPr>
        <p:txBody>
          <a:bodyPr>
            <a:normAutofit/>
          </a:bodyPr>
          <a:lstStyle/>
          <a:p>
            <a:pPr>
              <a:buFont typeface="Arial" panose="020B0604020202020204" pitchFamily="34" charset="0"/>
              <a:buChar char="•"/>
            </a:pPr>
            <a:r>
              <a:rPr lang="en-US" sz="3300" dirty="0"/>
              <a:t>Wind is a type</a:t>
            </a:r>
            <a:br>
              <a:rPr lang="en-US" sz="3300" dirty="0"/>
            </a:br>
            <a:r>
              <a:rPr lang="en-US" sz="3300" dirty="0"/>
              <a:t>of kinetic energy</a:t>
            </a:r>
          </a:p>
          <a:p>
            <a:pPr>
              <a:buFont typeface="Arial" panose="020B0604020202020204" pitchFamily="34" charset="0"/>
              <a:buChar char="•"/>
            </a:pPr>
            <a:r>
              <a:rPr lang="en-US" sz="3300" dirty="0"/>
              <a:t>Kinetic energy is motion energy.</a:t>
            </a:r>
          </a:p>
        </p:txBody>
      </p:sp>
    </p:spTree>
    <p:extLst>
      <p:ext uri="{BB962C8B-B14F-4D97-AF65-F5344CB8AC3E}">
        <p14:creationId xmlns:p14="http://schemas.microsoft.com/office/powerpoint/2010/main" val="2727048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82"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repeatCount="indefinite" fill="hold" display="0">
                  <p:stCondLst>
                    <p:cond delay="indefinite"/>
                  </p:stCondLst>
                </p:cTn>
                <p:tgtEl>
                  <p:spTgt spid="5"/>
                </p:tgtEl>
              </p:cMediaNode>
            </p:video>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1AAFE4-F6C8-8485-604B-833E5B98CC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4BF56F-1B08-0B6A-21A9-361FDF223B0A}"/>
              </a:ext>
            </a:extLst>
          </p:cNvPr>
          <p:cNvSpPr>
            <a:spLocks noGrp="1"/>
          </p:cNvSpPr>
          <p:nvPr>
            <p:ph type="title"/>
          </p:nvPr>
        </p:nvSpPr>
        <p:spPr/>
        <p:txBody>
          <a:bodyPr/>
          <a:lstStyle/>
          <a:p>
            <a:r>
              <a:rPr lang="en-US" dirty="0"/>
              <a:t>What kind of sail works best?</a:t>
            </a:r>
          </a:p>
        </p:txBody>
      </p:sp>
      <p:pic>
        <p:nvPicPr>
          <p:cNvPr id="4" name="F_paper_shortsail">
            <a:hlinkClick r:id="" action="ppaction://media"/>
            <a:extLst>
              <a:ext uri="{FF2B5EF4-FFF2-40B4-BE49-F238E27FC236}">
                <a16:creationId xmlns:a16="http://schemas.microsoft.com/office/drawing/2014/main" id="{DA50BEB2-6429-50D4-A7A1-F9CBFCFCD31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549525" y="1846263"/>
            <a:ext cx="7151688" cy="4022725"/>
          </a:xfrm>
        </p:spPr>
      </p:pic>
    </p:spTree>
    <p:extLst>
      <p:ext uri="{BB962C8B-B14F-4D97-AF65-F5344CB8AC3E}">
        <p14:creationId xmlns:p14="http://schemas.microsoft.com/office/powerpoint/2010/main" val="1574225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59F7B-B697-3EB4-F931-81447B3488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A17119-5B41-DA35-8DE5-FFAD57F3ED0E}"/>
              </a:ext>
            </a:extLst>
          </p:cNvPr>
          <p:cNvSpPr>
            <a:spLocks noGrp="1"/>
          </p:cNvSpPr>
          <p:nvPr>
            <p:ph type="title"/>
          </p:nvPr>
        </p:nvSpPr>
        <p:spPr/>
        <p:txBody>
          <a:bodyPr/>
          <a:lstStyle/>
          <a:p>
            <a:r>
              <a:rPr lang="en-US" dirty="0"/>
              <a:t>What kind of sail works best?</a:t>
            </a:r>
          </a:p>
        </p:txBody>
      </p:sp>
      <p:pic>
        <p:nvPicPr>
          <p:cNvPr id="4" name="F_paper_largesail">
            <a:hlinkClick r:id="" action="ppaction://media"/>
            <a:extLst>
              <a:ext uri="{FF2B5EF4-FFF2-40B4-BE49-F238E27FC236}">
                <a16:creationId xmlns:a16="http://schemas.microsoft.com/office/drawing/2014/main" id="{A0EE21FA-F1DF-23DC-C13D-0A33FDF0542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549525" y="1846263"/>
            <a:ext cx="7151688" cy="4022725"/>
          </a:xfrm>
        </p:spPr>
      </p:pic>
    </p:spTree>
    <p:extLst>
      <p:ext uri="{BB962C8B-B14F-4D97-AF65-F5344CB8AC3E}">
        <p14:creationId xmlns:p14="http://schemas.microsoft.com/office/powerpoint/2010/main" val="2232331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DD354-3AC5-971B-4555-21AAFE8A19AB}"/>
              </a:ext>
            </a:extLst>
          </p:cNvPr>
          <p:cNvSpPr>
            <a:spLocks noGrp="1"/>
          </p:cNvSpPr>
          <p:nvPr>
            <p:ph type="title"/>
          </p:nvPr>
        </p:nvSpPr>
        <p:spPr/>
        <p:txBody>
          <a:bodyPr/>
          <a:lstStyle/>
          <a:p>
            <a:r>
              <a:rPr lang="en-US" dirty="0"/>
              <a:t>Using the wind for thrust</a:t>
            </a:r>
          </a:p>
        </p:txBody>
      </p:sp>
      <p:pic>
        <p:nvPicPr>
          <p:cNvPr id="4" name="balloon-2">
            <a:hlinkClick r:id="" action="ppaction://media"/>
            <a:extLst>
              <a:ext uri="{FF2B5EF4-FFF2-40B4-BE49-F238E27FC236}">
                <a16:creationId xmlns:a16="http://schemas.microsoft.com/office/drawing/2014/main" id="{041BE1B8-1719-D3B5-D0DD-EB582D9A585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555875" y="1846263"/>
            <a:ext cx="7140575" cy="4022725"/>
          </a:xfrm>
        </p:spPr>
      </p:pic>
    </p:spTree>
    <p:extLst>
      <p:ext uri="{BB962C8B-B14F-4D97-AF65-F5344CB8AC3E}">
        <p14:creationId xmlns:p14="http://schemas.microsoft.com/office/powerpoint/2010/main" val="4203793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0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5F93C-2BA1-0DAB-370B-5E7226F556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746141-1503-D409-6D7F-B41412A9B75C}"/>
              </a:ext>
            </a:extLst>
          </p:cNvPr>
          <p:cNvSpPr>
            <a:spLocks noGrp="1"/>
          </p:cNvSpPr>
          <p:nvPr>
            <p:ph type="title"/>
          </p:nvPr>
        </p:nvSpPr>
        <p:spPr/>
        <p:txBody>
          <a:bodyPr/>
          <a:lstStyle/>
          <a:p>
            <a:r>
              <a:rPr lang="en-US" dirty="0"/>
              <a:t>Using the wind for thrust</a:t>
            </a:r>
          </a:p>
        </p:txBody>
      </p:sp>
      <p:pic>
        <p:nvPicPr>
          <p:cNvPr id="6" name="sailboat_clip_silent">
            <a:hlinkClick r:id="" action="ppaction://media"/>
            <a:extLst>
              <a:ext uri="{FF2B5EF4-FFF2-40B4-BE49-F238E27FC236}">
                <a16:creationId xmlns:a16="http://schemas.microsoft.com/office/drawing/2014/main" id="{3D790B38-A935-3BC7-E67A-8F9C01A7C63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549525" y="1846263"/>
            <a:ext cx="7151688" cy="4022725"/>
          </a:xfrm>
        </p:spPr>
      </p:pic>
    </p:spTree>
    <p:extLst>
      <p:ext uri="{BB962C8B-B14F-4D97-AF65-F5344CB8AC3E}">
        <p14:creationId xmlns:p14="http://schemas.microsoft.com/office/powerpoint/2010/main" val="73832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4D86C8-945A-6966-0363-DBB46BE8F5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25F639-30FB-27CA-1049-03F7F29AF5E8}"/>
              </a:ext>
            </a:extLst>
          </p:cNvPr>
          <p:cNvSpPr>
            <a:spLocks noGrp="1"/>
          </p:cNvSpPr>
          <p:nvPr>
            <p:ph type="title"/>
          </p:nvPr>
        </p:nvSpPr>
        <p:spPr/>
        <p:txBody>
          <a:bodyPr/>
          <a:lstStyle/>
          <a:p>
            <a:r>
              <a:rPr lang="en-US" dirty="0"/>
              <a:t>Using the wind for thrust</a:t>
            </a:r>
          </a:p>
        </p:txBody>
      </p:sp>
      <p:pic>
        <p:nvPicPr>
          <p:cNvPr id="5" name="F_windracing">
            <a:hlinkClick r:id="" action="ppaction://media"/>
            <a:extLst>
              <a:ext uri="{FF2B5EF4-FFF2-40B4-BE49-F238E27FC236}">
                <a16:creationId xmlns:a16="http://schemas.microsoft.com/office/drawing/2014/main" id="{384E13BB-98C1-0B0A-4385-E507F77A5CD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549525" y="1846263"/>
            <a:ext cx="7151688" cy="4022725"/>
          </a:xfrm>
        </p:spPr>
      </p:pic>
    </p:spTree>
    <p:extLst>
      <p:ext uri="{BB962C8B-B14F-4D97-AF65-F5344CB8AC3E}">
        <p14:creationId xmlns:p14="http://schemas.microsoft.com/office/powerpoint/2010/main" val="3636781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1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EF0D0-FB7A-836A-7C2E-4181A2D5F24F}"/>
              </a:ext>
            </a:extLst>
          </p:cNvPr>
          <p:cNvSpPr>
            <a:spLocks noGrp="1"/>
          </p:cNvSpPr>
          <p:nvPr>
            <p:ph type="title"/>
          </p:nvPr>
        </p:nvSpPr>
        <p:spPr/>
        <p:txBody>
          <a:bodyPr/>
          <a:lstStyle/>
          <a:p>
            <a:pPr algn="ctr"/>
            <a:r>
              <a:rPr lang="en-US" dirty="0"/>
              <a:t>Engineering Challenge:</a:t>
            </a:r>
            <a:br>
              <a:rPr lang="en-US" dirty="0"/>
            </a:br>
            <a:r>
              <a:rPr lang="en-US" dirty="0"/>
              <a:t>Build a Wind Racer</a:t>
            </a:r>
          </a:p>
        </p:txBody>
      </p:sp>
      <p:sp>
        <p:nvSpPr>
          <p:cNvPr id="3" name="Content Placeholder 2">
            <a:extLst>
              <a:ext uri="{FF2B5EF4-FFF2-40B4-BE49-F238E27FC236}">
                <a16:creationId xmlns:a16="http://schemas.microsoft.com/office/drawing/2014/main" id="{3B84F532-AD3A-A761-0AE6-F6201507BB02}"/>
              </a:ext>
            </a:extLst>
          </p:cNvPr>
          <p:cNvSpPr>
            <a:spLocks noGrp="1"/>
          </p:cNvSpPr>
          <p:nvPr>
            <p:ph idx="1"/>
          </p:nvPr>
        </p:nvSpPr>
        <p:spPr/>
        <p:txBody>
          <a:bodyPr>
            <a:normAutofit/>
          </a:bodyPr>
          <a:lstStyle/>
          <a:p>
            <a:pPr algn="ctr"/>
            <a:r>
              <a:rPr lang="en-US" sz="3600" dirty="0"/>
              <a:t>Let’s build a Wind Racer!</a:t>
            </a:r>
          </a:p>
        </p:txBody>
      </p:sp>
      <p:pic>
        <p:nvPicPr>
          <p:cNvPr id="5" name="Picture 4">
            <a:extLst>
              <a:ext uri="{FF2B5EF4-FFF2-40B4-BE49-F238E27FC236}">
                <a16:creationId xmlns:a16="http://schemas.microsoft.com/office/drawing/2014/main" id="{02430278-659B-2145-2350-6D9AC7C1B23B}"/>
              </a:ext>
            </a:extLst>
          </p:cNvPr>
          <p:cNvPicPr>
            <a:picLocks noChangeAspect="1"/>
          </p:cNvPicPr>
          <p:nvPr/>
        </p:nvPicPr>
        <p:blipFill>
          <a:blip r:embed="rId3">
            <a:extLst>
              <a:ext uri="{28A0092B-C50C-407E-A947-70E740481C1C}">
                <a14:useLocalDpi xmlns:a14="http://schemas.microsoft.com/office/drawing/2010/main" val="0"/>
              </a:ext>
            </a:extLst>
          </a:blip>
          <a:srcRect l="7905" t="14315" r="25545" b="9775"/>
          <a:stretch/>
        </p:blipFill>
        <p:spPr>
          <a:xfrm>
            <a:off x="3657600" y="2458721"/>
            <a:ext cx="4876800" cy="3708400"/>
          </a:xfrm>
          <a:prstGeom prst="rect">
            <a:avLst/>
          </a:prstGeom>
        </p:spPr>
      </p:pic>
    </p:spTree>
    <p:extLst>
      <p:ext uri="{BB962C8B-B14F-4D97-AF65-F5344CB8AC3E}">
        <p14:creationId xmlns:p14="http://schemas.microsoft.com/office/powerpoint/2010/main" val="32945856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5B1742-E5FA-9091-CDD2-62A5B3E830E9}"/>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FF472244-6DF0-F396-B3C8-F0258A8B2B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3816" y="2034540"/>
            <a:ext cx="7256583" cy="4086014"/>
          </a:xfrm>
          <a:prstGeom prst="rect">
            <a:avLst/>
          </a:prstGeom>
        </p:spPr>
      </p:pic>
      <p:sp>
        <p:nvSpPr>
          <p:cNvPr id="2" name="Title 1">
            <a:extLst>
              <a:ext uri="{FF2B5EF4-FFF2-40B4-BE49-F238E27FC236}">
                <a16:creationId xmlns:a16="http://schemas.microsoft.com/office/drawing/2014/main" id="{6A979533-023B-1139-E808-8C0850EC28F7}"/>
              </a:ext>
            </a:extLst>
          </p:cNvPr>
          <p:cNvSpPr>
            <a:spLocks noGrp="1"/>
          </p:cNvSpPr>
          <p:nvPr>
            <p:ph type="title"/>
          </p:nvPr>
        </p:nvSpPr>
        <p:spPr/>
        <p:txBody>
          <a:bodyPr/>
          <a:lstStyle/>
          <a:p>
            <a:r>
              <a:rPr lang="en-US" dirty="0"/>
              <a:t>Wind is energy</a:t>
            </a:r>
          </a:p>
        </p:txBody>
      </p:sp>
      <p:sp>
        <p:nvSpPr>
          <p:cNvPr id="3" name="Content Placeholder 2">
            <a:extLst>
              <a:ext uri="{FF2B5EF4-FFF2-40B4-BE49-F238E27FC236}">
                <a16:creationId xmlns:a16="http://schemas.microsoft.com/office/drawing/2014/main" id="{A0EBE010-5BAE-7214-3440-83DA23B1B01F}"/>
              </a:ext>
            </a:extLst>
          </p:cNvPr>
          <p:cNvSpPr>
            <a:spLocks noGrp="1"/>
          </p:cNvSpPr>
          <p:nvPr>
            <p:ph idx="1"/>
          </p:nvPr>
        </p:nvSpPr>
        <p:spPr>
          <a:xfrm>
            <a:off x="1097280" y="1845734"/>
            <a:ext cx="10058400" cy="4463626"/>
          </a:xfrm>
        </p:spPr>
        <p:txBody>
          <a:bodyPr>
            <a:normAutofit/>
          </a:bodyPr>
          <a:lstStyle/>
          <a:p>
            <a:pPr>
              <a:buFont typeface="Arial" panose="020B0604020202020204" pitchFamily="34" charset="0"/>
              <a:buChar char="•"/>
            </a:pPr>
            <a:r>
              <a:rPr lang="en-US" sz="3600" dirty="0"/>
              <a:t>It’s harder to walk</a:t>
            </a:r>
            <a:br>
              <a:rPr lang="en-US" sz="3600" dirty="0"/>
            </a:br>
            <a:r>
              <a:rPr lang="en-US" sz="3600" dirty="0"/>
              <a:t>against the wind – </a:t>
            </a:r>
            <a:br>
              <a:rPr lang="en-US" sz="3600" dirty="0"/>
            </a:br>
            <a:r>
              <a:rPr lang="en-US" sz="3600" dirty="0"/>
              <a:t>it takes more of</a:t>
            </a:r>
            <a:br>
              <a:rPr lang="en-US" sz="3600" dirty="0"/>
            </a:br>
            <a:r>
              <a:rPr lang="en-US" sz="3600" dirty="0"/>
              <a:t>your energy</a:t>
            </a:r>
          </a:p>
        </p:txBody>
      </p:sp>
    </p:spTree>
    <p:extLst>
      <p:ext uri="{BB962C8B-B14F-4D97-AF65-F5344CB8AC3E}">
        <p14:creationId xmlns:p14="http://schemas.microsoft.com/office/powerpoint/2010/main" val="4254594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7A1AB-F2E0-2D9F-86CE-3D5E112FC1B6}"/>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216CADD8-B000-FF81-F9F2-B8E2E75F1C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3816" y="2034540"/>
            <a:ext cx="7256583" cy="4086014"/>
          </a:xfrm>
          <a:prstGeom prst="rect">
            <a:avLst/>
          </a:prstGeom>
        </p:spPr>
      </p:pic>
      <p:sp>
        <p:nvSpPr>
          <p:cNvPr id="2" name="Title 1">
            <a:extLst>
              <a:ext uri="{FF2B5EF4-FFF2-40B4-BE49-F238E27FC236}">
                <a16:creationId xmlns:a16="http://schemas.microsoft.com/office/drawing/2014/main" id="{A5452B65-489A-51F0-A5D8-E423445E21E2}"/>
              </a:ext>
            </a:extLst>
          </p:cNvPr>
          <p:cNvSpPr>
            <a:spLocks noGrp="1"/>
          </p:cNvSpPr>
          <p:nvPr>
            <p:ph type="title"/>
          </p:nvPr>
        </p:nvSpPr>
        <p:spPr/>
        <p:txBody>
          <a:bodyPr/>
          <a:lstStyle/>
          <a:p>
            <a:r>
              <a:rPr lang="en-US" dirty="0"/>
              <a:t>Wind is energy</a:t>
            </a:r>
          </a:p>
        </p:txBody>
      </p:sp>
      <p:sp>
        <p:nvSpPr>
          <p:cNvPr id="3" name="Content Placeholder 2">
            <a:extLst>
              <a:ext uri="{FF2B5EF4-FFF2-40B4-BE49-F238E27FC236}">
                <a16:creationId xmlns:a16="http://schemas.microsoft.com/office/drawing/2014/main" id="{24530790-706C-B881-A508-7F4AEBCB35A8}"/>
              </a:ext>
            </a:extLst>
          </p:cNvPr>
          <p:cNvSpPr>
            <a:spLocks noGrp="1"/>
          </p:cNvSpPr>
          <p:nvPr>
            <p:ph idx="1"/>
          </p:nvPr>
        </p:nvSpPr>
        <p:spPr>
          <a:xfrm>
            <a:off x="1097280" y="1845734"/>
            <a:ext cx="10058400" cy="4463626"/>
          </a:xfrm>
        </p:spPr>
        <p:txBody>
          <a:bodyPr>
            <a:normAutofit/>
          </a:bodyPr>
          <a:lstStyle/>
          <a:p>
            <a:pPr>
              <a:buFont typeface="Arial" panose="020B0604020202020204" pitchFamily="34" charset="0"/>
              <a:buChar char="•"/>
            </a:pPr>
            <a:r>
              <a:rPr lang="en-US" sz="3600" dirty="0"/>
              <a:t>Walking with the</a:t>
            </a:r>
            <a:br>
              <a:rPr lang="en-US" sz="3600" dirty="0"/>
            </a:br>
            <a:r>
              <a:rPr lang="en-US" sz="3600" dirty="0"/>
              <a:t>wind is easier –</a:t>
            </a:r>
            <a:br>
              <a:rPr lang="en-US" sz="3600" dirty="0"/>
            </a:br>
            <a:r>
              <a:rPr lang="en-US" sz="3600" dirty="0"/>
              <a:t>you can use some</a:t>
            </a:r>
            <a:br>
              <a:rPr lang="en-US" sz="3600" dirty="0"/>
            </a:br>
            <a:r>
              <a:rPr lang="en-US" sz="3600" dirty="0"/>
              <a:t>of its energy to</a:t>
            </a:r>
            <a:br>
              <a:rPr lang="en-US" sz="3600" dirty="0"/>
            </a:br>
            <a:r>
              <a:rPr lang="en-US" sz="3600" dirty="0"/>
              <a:t>move you forward</a:t>
            </a:r>
          </a:p>
        </p:txBody>
      </p:sp>
    </p:spTree>
    <p:extLst>
      <p:ext uri="{BB962C8B-B14F-4D97-AF65-F5344CB8AC3E}">
        <p14:creationId xmlns:p14="http://schemas.microsoft.com/office/powerpoint/2010/main" val="36459755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2C829-DF2E-860C-43BD-A2B662DD33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0004C9-262E-D7DB-57F2-AE67F2DA9D94}"/>
              </a:ext>
            </a:extLst>
          </p:cNvPr>
          <p:cNvSpPr>
            <a:spLocks noGrp="1"/>
          </p:cNvSpPr>
          <p:nvPr>
            <p:ph type="title"/>
          </p:nvPr>
        </p:nvSpPr>
        <p:spPr/>
        <p:txBody>
          <a:bodyPr/>
          <a:lstStyle/>
          <a:p>
            <a:r>
              <a:rPr lang="en-US" dirty="0"/>
              <a:t>Wind is energy</a:t>
            </a:r>
          </a:p>
        </p:txBody>
      </p:sp>
      <p:pic>
        <p:nvPicPr>
          <p:cNvPr id="5" name="wind_turbines_clip">
            <a:hlinkClick r:id="" action="ppaction://media"/>
            <a:extLst>
              <a:ext uri="{FF2B5EF4-FFF2-40B4-BE49-F238E27FC236}">
                <a16:creationId xmlns:a16="http://schemas.microsoft.com/office/drawing/2014/main" id="{CEF88047-E5F8-065B-9C94-A9E8A886F03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175760" y="1790548"/>
            <a:ext cx="8016240" cy="4509135"/>
          </a:xfrm>
          <a:prstGeom prst="rect">
            <a:avLst/>
          </a:prstGeom>
        </p:spPr>
      </p:pic>
      <p:sp>
        <p:nvSpPr>
          <p:cNvPr id="4" name="Content Placeholder 2">
            <a:extLst>
              <a:ext uri="{FF2B5EF4-FFF2-40B4-BE49-F238E27FC236}">
                <a16:creationId xmlns:a16="http://schemas.microsoft.com/office/drawing/2014/main" id="{06B53F65-976E-FE8A-EDBA-A7122E7403FC}"/>
              </a:ext>
            </a:extLst>
          </p:cNvPr>
          <p:cNvSpPr>
            <a:spLocks noGrp="1"/>
          </p:cNvSpPr>
          <p:nvPr>
            <p:ph idx="1"/>
          </p:nvPr>
        </p:nvSpPr>
        <p:spPr>
          <a:xfrm>
            <a:off x="1097281" y="1845734"/>
            <a:ext cx="3078480" cy="4463626"/>
          </a:xfrm>
        </p:spPr>
        <p:txBody>
          <a:bodyPr>
            <a:normAutofit/>
          </a:bodyPr>
          <a:lstStyle/>
          <a:p>
            <a:pPr>
              <a:buFont typeface="Arial" panose="020B0604020202020204" pitchFamily="34" charset="0"/>
              <a:buChar char="•"/>
            </a:pPr>
            <a:r>
              <a:rPr lang="en-US" sz="3200" dirty="0"/>
              <a:t>We capture the wind’s energy to make things move.</a:t>
            </a:r>
          </a:p>
          <a:p>
            <a:pPr>
              <a:buFont typeface="Arial" panose="020B0604020202020204" pitchFamily="34" charset="0"/>
              <a:buChar char="•"/>
            </a:pPr>
            <a:r>
              <a:rPr lang="en-US" sz="3200" dirty="0"/>
              <a:t>The more energy we capture, </a:t>
            </a:r>
            <a:br>
              <a:rPr lang="en-US" sz="3200" dirty="0"/>
            </a:br>
            <a:r>
              <a:rPr lang="en-US" sz="3200" dirty="0"/>
              <a:t>the more power it can give us.</a:t>
            </a:r>
            <a:endParaRPr lang="en-US" sz="3300" dirty="0"/>
          </a:p>
        </p:txBody>
      </p:sp>
    </p:spTree>
    <p:extLst>
      <p:ext uri="{BB962C8B-B14F-4D97-AF65-F5344CB8AC3E}">
        <p14:creationId xmlns:p14="http://schemas.microsoft.com/office/powerpoint/2010/main" val="363973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8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9C00A-4B11-B240-1EE7-2E65CD46FA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80E30E-38E7-198C-BD28-F524B1A78A07}"/>
              </a:ext>
            </a:extLst>
          </p:cNvPr>
          <p:cNvSpPr>
            <a:spLocks noGrp="1"/>
          </p:cNvSpPr>
          <p:nvPr>
            <p:ph type="title"/>
          </p:nvPr>
        </p:nvSpPr>
        <p:spPr/>
        <p:txBody>
          <a:bodyPr/>
          <a:lstStyle/>
          <a:p>
            <a:r>
              <a:rPr lang="en-US" dirty="0"/>
              <a:t>How does the wind make things move?</a:t>
            </a:r>
          </a:p>
        </p:txBody>
      </p:sp>
      <p:pic>
        <p:nvPicPr>
          <p:cNvPr id="5" name="Content Placeholder 4">
            <a:extLst>
              <a:ext uri="{FF2B5EF4-FFF2-40B4-BE49-F238E27FC236}">
                <a16:creationId xmlns:a16="http://schemas.microsoft.com/office/drawing/2014/main" id="{23E8BA86-02BA-3741-FF2A-E915D35888F1}"/>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21794"/>
          <a:stretch/>
        </p:blipFill>
        <p:spPr>
          <a:xfrm>
            <a:off x="1097280" y="2212023"/>
            <a:ext cx="4490309" cy="3387063"/>
          </a:xfrm>
        </p:spPr>
      </p:pic>
      <p:pic>
        <p:nvPicPr>
          <p:cNvPr id="7" name="Picture 6">
            <a:extLst>
              <a:ext uri="{FF2B5EF4-FFF2-40B4-BE49-F238E27FC236}">
                <a16:creationId xmlns:a16="http://schemas.microsoft.com/office/drawing/2014/main" id="{98A7AE7C-AF38-0420-5AEC-75FFD7123B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1663" y="2212023"/>
            <a:ext cx="4763057" cy="3387063"/>
          </a:xfrm>
          <a:prstGeom prst="rect">
            <a:avLst/>
          </a:prstGeom>
        </p:spPr>
      </p:pic>
    </p:spTree>
    <p:extLst>
      <p:ext uri="{BB962C8B-B14F-4D97-AF65-F5344CB8AC3E}">
        <p14:creationId xmlns:p14="http://schemas.microsoft.com/office/powerpoint/2010/main" val="29854909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45F29-6AB0-1700-F667-37956B9A093F}"/>
              </a:ext>
            </a:extLst>
          </p:cNvPr>
          <p:cNvSpPr>
            <a:spLocks noGrp="1"/>
          </p:cNvSpPr>
          <p:nvPr>
            <p:ph type="title"/>
          </p:nvPr>
        </p:nvSpPr>
        <p:spPr/>
        <p:txBody>
          <a:bodyPr/>
          <a:lstStyle/>
          <a:p>
            <a:r>
              <a:rPr lang="en-US" dirty="0"/>
              <a:t>How does the wind make things move?</a:t>
            </a:r>
          </a:p>
        </p:txBody>
      </p:sp>
      <p:sp>
        <p:nvSpPr>
          <p:cNvPr id="3" name="Content Placeholder 2">
            <a:extLst>
              <a:ext uri="{FF2B5EF4-FFF2-40B4-BE49-F238E27FC236}">
                <a16:creationId xmlns:a16="http://schemas.microsoft.com/office/drawing/2014/main" id="{A09A768A-564F-3277-A7A2-B93937D55ED4}"/>
              </a:ext>
            </a:extLst>
          </p:cNvPr>
          <p:cNvSpPr>
            <a:spLocks noGrp="1"/>
          </p:cNvSpPr>
          <p:nvPr>
            <p:ph idx="1"/>
          </p:nvPr>
        </p:nvSpPr>
        <p:spPr/>
        <p:txBody>
          <a:bodyPr>
            <a:normAutofit/>
          </a:bodyPr>
          <a:lstStyle/>
          <a:p>
            <a:pPr algn="ctr"/>
            <a:r>
              <a:rPr lang="en-US" sz="3600" dirty="0"/>
              <a:t>Energy to move forward = thrust</a:t>
            </a:r>
          </a:p>
        </p:txBody>
      </p:sp>
      <p:pic>
        <p:nvPicPr>
          <p:cNvPr id="5" name="Picture 4">
            <a:extLst>
              <a:ext uri="{FF2B5EF4-FFF2-40B4-BE49-F238E27FC236}">
                <a16:creationId xmlns:a16="http://schemas.microsoft.com/office/drawing/2014/main" id="{E2A25554-9A90-C3B5-0EC9-A86E211871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5060" y="2505909"/>
            <a:ext cx="4881880" cy="3471559"/>
          </a:xfrm>
          <a:prstGeom prst="rect">
            <a:avLst/>
          </a:prstGeom>
        </p:spPr>
      </p:pic>
      <p:sp>
        <p:nvSpPr>
          <p:cNvPr id="4" name="Arrow: Right 3">
            <a:extLst>
              <a:ext uri="{FF2B5EF4-FFF2-40B4-BE49-F238E27FC236}">
                <a16:creationId xmlns:a16="http://schemas.microsoft.com/office/drawing/2014/main" id="{E27EF846-B95F-F985-92C7-4582EE94C4A7}"/>
              </a:ext>
            </a:extLst>
          </p:cNvPr>
          <p:cNvSpPr/>
          <p:nvPr/>
        </p:nvSpPr>
        <p:spPr>
          <a:xfrm>
            <a:off x="1208786" y="3482736"/>
            <a:ext cx="2704846" cy="1287950"/>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Thrust</a:t>
            </a:r>
          </a:p>
        </p:txBody>
      </p:sp>
    </p:spTree>
    <p:extLst>
      <p:ext uri="{BB962C8B-B14F-4D97-AF65-F5344CB8AC3E}">
        <p14:creationId xmlns:p14="http://schemas.microsoft.com/office/powerpoint/2010/main" val="1144317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D002D3-7478-E79B-3A55-09D3121892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71A8D7-3F60-6BB7-5395-D10C076784F1}"/>
              </a:ext>
            </a:extLst>
          </p:cNvPr>
          <p:cNvSpPr>
            <a:spLocks noGrp="1"/>
          </p:cNvSpPr>
          <p:nvPr>
            <p:ph type="title"/>
          </p:nvPr>
        </p:nvSpPr>
        <p:spPr/>
        <p:txBody>
          <a:bodyPr/>
          <a:lstStyle/>
          <a:p>
            <a:r>
              <a:rPr lang="en-US" dirty="0"/>
              <a:t>How does the wind make things move?</a:t>
            </a:r>
          </a:p>
        </p:txBody>
      </p:sp>
      <p:sp>
        <p:nvSpPr>
          <p:cNvPr id="3" name="Content Placeholder 2">
            <a:extLst>
              <a:ext uri="{FF2B5EF4-FFF2-40B4-BE49-F238E27FC236}">
                <a16:creationId xmlns:a16="http://schemas.microsoft.com/office/drawing/2014/main" id="{90066D45-DBD2-4626-3611-66AEAEB550BF}"/>
              </a:ext>
            </a:extLst>
          </p:cNvPr>
          <p:cNvSpPr>
            <a:spLocks noGrp="1"/>
          </p:cNvSpPr>
          <p:nvPr>
            <p:ph idx="1"/>
          </p:nvPr>
        </p:nvSpPr>
        <p:spPr/>
        <p:txBody>
          <a:bodyPr>
            <a:normAutofit/>
          </a:bodyPr>
          <a:lstStyle/>
          <a:p>
            <a:pPr algn="ctr"/>
            <a:r>
              <a:rPr lang="en-US" sz="3600" dirty="0"/>
              <a:t>Resistance to moving forward = drag</a:t>
            </a:r>
          </a:p>
        </p:txBody>
      </p:sp>
      <p:pic>
        <p:nvPicPr>
          <p:cNvPr id="5" name="Picture 4">
            <a:extLst>
              <a:ext uri="{FF2B5EF4-FFF2-40B4-BE49-F238E27FC236}">
                <a16:creationId xmlns:a16="http://schemas.microsoft.com/office/drawing/2014/main" id="{C5C1C5E3-0140-E85D-C7A5-FCE9B2562D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5060" y="2505909"/>
            <a:ext cx="4881880" cy="3471559"/>
          </a:xfrm>
          <a:prstGeom prst="rect">
            <a:avLst/>
          </a:prstGeom>
        </p:spPr>
      </p:pic>
      <p:sp>
        <p:nvSpPr>
          <p:cNvPr id="7" name="Arrow: Left 6">
            <a:extLst>
              <a:ext uri="{FF2B5EF4-FFF2-40B4-BE49-F238E27FC236}">
                <a16:creationId xmlns:a16="http://schemas.microsoft.com/office/drawing/2014/main" id="{FA02ABBD-6754-E54C-EA10-9F3EC86B5285}"/>
              </a:ext>
            </a:extLst>
          </p:cNvPr>
          <p:cNvSpPr/>
          <p:nvPr/>
        </p:nvSpPr>
        <p:spPr>
          <a:xfrm>
            <a:off x="7063995" y="4709725"/>
            <a:ext cx="2704845" cy="126774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Drag</a:t>
            </a:r>
          </a:p>
        </p:txBody>
      </p:sp>
    </p:spTree>
    <p:extLst>
      <p:ext uri="{BB962C8B-B14F-4D97-AF65-F5344CB8AC3E}">
        <p14:creationId xmlns:p14="http://schemas.microsoft.com/office/powerpoint/2010/main" val="8171353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65B92E-236A-6FC7-627C-E842012D7C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A47106-644F-D650-A25B-869ECCE16C16}"/>
              </a:ext>
            </a:extLst>
          </p:cNvPr>
          <p:cNvSpPr>
            <a:spLocks noGrp="1"/>
          </p:cNvSpPr>
          <p:nvPr>
            <p:ph type="title"/>
          </p:nvPr>
        </p:nvSpPr>
        <p:spPr/>
        <p:txBody>
          <a:bodyPr/>
          <a:lstStyle/>
          <a:p>
            <a:r>
              <a:rPr lang="en-US" dirty="0"/>
              <a:t>How does the wind make things move?</a:t>
            </a:r>
          </a:p>
        </p:txBody>
      </p:sp>
      <p:sp>
        <p:nvSpPr>
          <p:cNvPr id="3" name="Content Placeholder 2">
            <a:extLst>
              <a:ext uri="{FF2B5EF4-FFF2-40B4-BE49-F238E27FC236}">
                <a16:creationId xmlns:a16="http://schemas.microsoft.com/office/drawing/2014/main" id="{A22153C7-809F-64D4-72D1-B39300373D5C}"/>
              </a:ext>
            </a:extLst>
          </p:cNvPr>
          <p:cNvSpPr>
            <a:spLocks noGrp="1"/>
          </p:cNvSpPr>
          <p:nvPr>
            <p:ph idx="1"/>
          </p:nvPr>
        </p:nvSpPr>
        <p:spPr/>
        <p:txBody>
          <a:bodyPr>
            <a:normAutofit/>
          </a:bodyPr>
          <a:lstStyle/>
          <a:p>
            <a:pPr algn="ctr"/>
            <a:r>
              <a:rPr lang="en-US" sz="3600" dirty="0"/>
              <a:t>How do we move forward?</a:t>
            </a:r>
          </a:p>
        </p:txBody>
      </p:sp>
      <p:pic>
        <p:nvPicPr>
          <p:cNvPr id="5" name="Picture 4">
            <a:extLst>
              <a:ext uri="{FF2B5EF4-FFF2-40B4-BE49-F238E27FC236}">
                <a16:creationId xmlns:a16="http://schemas.microsoft.com/office/drawing/2014/main" id="{1018F304-78BA-0E3B-3308-E067EE6DB3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5060" y="2505909"/>
            <a:ext cx="4881880" cy="3471559"/>
          </a:xfrm>
          <a:prstGeom prst="rect">
            <a:avLst/>
          </a:prstGeom>
        </p:spPr>
      </p:pic>
      <p:sp>
        <p:nvSpPr>
          <p:cNvPr id="7" name="Arrow: Left 6">
            <a:extLst>
              <a:ext uri="{FF2B5EF4-FFF2-40B4-BE49-F238E27FC236}">
                <a16:creationId xmlns:a16="http://schemas.microsoft.com/office/drawing/2014/main" id="{275C2DF0-182F-ADBB-04D7-1AEA59DA2425}"/>
              </a:ext>
            </a:extLst>
          </p:cNvPr>
          <p:cNvSpPr/>
          <p:nvPr/>
        </p:nvSpPr>
        <p:spPr>
          <a:xfrm>
            <a:off x="7063995" y="4709725"/>
            <a:ext cx="2704845" cy="126774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Drag</a:t>
            </a:r>
          </a:p>
        </p:txBody>
      </p:sp>
      <p:sp>
        <p:nvSpPr>
          <p:cNvPr id="6" name="Arrow: Right 5">
            <a:extLst>
              <a:ext uri="{FF2B5EF4-FFF2-40B4-BE49-F238E27FC236}">
                <a16:creationId xmlns:a16="http://schemas.microsoft.com/office/drawing/2014/main" id="{071CD349-E154-3ED3-6402-7534E351DDE9}"/>
              </a:ext>
            </a:extLst>
          </p:cNvPr>
          <p:cNvSpPr/>
          <p:nvPr/>
        </p:nvSpPr>
        <p:spPr>
          <a:xfrm>
            <a:off x="1208786" y="3482736"/>
            <a:ext cx="2704846" cy="1287950"/>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Thrust</a:t>
            </a:r>
          </a:p>
        </p:txBody>
      </p:sp>
    </p:spTree>
    <p:extLst>
      <p:ext uri="{BB962C8B-B14F-4D97-AF65-F5344CB8AC3E}">
        <p14:creationId xmlns:p14="http://schemas.microsoft.com/office/powerpoint/2010/main" val="2002480678"/>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AFS_PP_Template" id="{7BE92C72-E2C2-46EA-AC2E-48750CDDF386}" vid="{66711708-3590-4F40-B393-F5BC8DC59B3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AFS_PP_Template</Template>
  <TotalTime>3815</TotalTime>
  <Words>973</Words>
  <Application>Microsoft Office PowerPoint</Application>
  <PresentationFormat>Widescreen</PresentationFormat>
  <Paragraphs>100</Paragraphs>
  <Slides>25</Slides>
  <Notes>25</Notes>
  <HiddenSlides>0</HiddenSlides>
  <MMClips>13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Avenir Next LT Pro</vt:lpstr>
      <vt:lpstr>Calibri</vt:lpstr>
      <vt:lpstr>Calibri Light</vt:lpstr>
      <vt:lpstr>Retrospect</vt:lpstr>
      <vt:lpstr>Wind Racing</vt:lpstr>
      <vt:lpstr>Wind is energy</vt:lpstr>
      <vt:lpstr>Wind is energy</vt:lpstr>
      <vt:lpstr>Wind is energy</vt:lpstr>
      <vt:lpstr>Wind is energy</vt:lpstr>
      <vt:lpstr>How does the wind make things move?</vt:lpstr>
      <vt:lpstr>How does the wind make things move?</vt:lpstr>
      <vt:lpstr>How does the wind make things move?</vt:lpstr>
      <vt:lpstr>How does the wind make things move?</vt:lpstr>
      <vt:lpstr>How does the wind make things move?</vt:lpstr>
      <vt:lpstr>Thrust and  Drag</vt:lpstr>
      <vt:lpstr>Thrust and Drag</vt:lpstr>
      <vt:lpstr>Can I move the block with wind power?</vt:lpstr>
      <vt:lpstr>Can I move the block with wind power?</vt:lpstr>
      <vt:lpstr>Can I move the block with wind power?</vt:lpstr>
      <vt:lpstr>Can I move the block with wind power?</vt:lpstr>
      <vt:lpstr>Can I move the block with wind power?</vt:lpstr>
      <vt:lpstr>How can we capture the wind’s energy?</vt:lpstr>
      <vt:lpstr>What kind of sail works best?</vt:lpstr>
      <vt:lpstr>What kind of sail works best?</vt:lpstr>
      <vt:lpstr>What kind of sail works best?</vt:lpstr>
      <vt:lpstr>Using the wind for thrust</vt:lpstr>
      <vt:lpstr>Using the wind for thrust</vt:lpstr>
      <vt:lpstr>Using the wind for thrust</vt:lpstr>
      <vt:lpstr>Engineering Challenge: Build a Wind Racer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Diane Lambert</dc:creator>
  <cp:lastModifiedBy>Diane Lambert</cp:lastModifiedBy>
  <cp:revision>21</cp:revision>
  <cp:lastPrinted>2025-02-10T04:17:19Z</cp:lastPrinted>
  <dcterms:created xsi:type="dcterms:W3CDTF">2025-02-09T22:48:43Z</dcterms:created>
  <dcterms:modified xsi:type="dcterms:W3CDTF">2025-10-02T15:02:02Z</dcterms:modified>
</cp:coreProperties>
</file>